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59" r:id="rId4"/>
    <p:sldId id="261" r:id="rId5"/>
    <p:sldId id="262" r:id="rId6"/>
    <p:sldId id="263" r:id="rId7"/>
    <p:sldId id="275" r:id="rId8"/>
    <p:sldId id="257" r:id="rId9"/>
    <p:sldId id="260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4" r:id="rId19"/>
    <p:sldId id="272" r:id="rId20"/>
    <p:sldId id="273" r:id="rId21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4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EBCC-5E40-4DB8-86EE-5AE7C6A16F21}" type="datetimeFigureOut">
              <a:rPr lang="sk-SK" smtClean="0"/>
              <a:t>5.2.2019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9C2A6-59EA-4A9D-84E1-B38BED4461D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99124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EBCC-5E40-4DB8-86EE-5AE7C6A16F21}" type="datetimeFigureOut">
              <a:rPr lang="sk-SK" smtClean="0"/>
              <a:t>5.2.2019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9C2A6-59EA-4A9D-84E1-B38BED4461D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77777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EBCC-5E40-4DB8-86EE-5AE7C6A16F21}" type="datetimeFigureOut">
              <a:rPr lang="sk-SK" smtClean="0"/>
              <a:t>5.2.2019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9C2A6-59EA-4A9D-84E1-B38BED4461D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4881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EBCC-5E40-4DB8-86EE-5AE7C6A16F21}" type="datetimeFigureOut">
              <a:rPr lang="sk-SK" smtClean="0"/>
              <a:t>5.2.2019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9C2A6-59EA-4A9D-84E1-B38BED4461D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15727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EBCC-5E40-4DB8-86EE-5AE7C6A16F21}" type="datetimeFigureOut">
              <a:rPr lang="sk-SK" smtClean="0"/>
              <a:t>5.2.2019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9C2A6-59EA-4A9D-84E1-B38BED4461D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14281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EBCC-5E40-4DB8-86EE-5AE7C6A16F21}" type="datetimeFigureOut">
              <a:rPr lang="sk-SK" smtClean="0"/>
              <a:t>5.2.2019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9C2A6-59EA-4A9D-84E1-B38BED4461D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01676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EBCC-5E40-4DB8-86EE-5AE7C6A16F21}" type="datetimeFigureOut">
              <a:rPr lang="sk-SK" smtClean="0"/>
              <a:t>5.2.2019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9C2A6-59EA-4A9D-84E1-B38BED4461D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59681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EBCC-5E40-4DB8-86EE-5AE7C6A16F21}" type="datetimeFigureOut">
              <a:rPr lang="sk-SK" smtClean="0"/>
              <a:t>5.2.2019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9C2A6-59EA-4A9D-84E1-B38BED4461D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67181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EBCC-5E40-4DB8-86EE-5AE7C6A16F21}" type="datetimeFigureOut">
              <a:rPr lang="sk-SK" smtClean="0"/>
              <a:t>5.2.2019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9C2A6-59EA-4A9D-84E1-B38BED4461D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917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EBCC-5E40-4DB8-86EE-5AE7C6A16F21}" type="datetimeFigureOut">
              <a:rPr lang="sk-SK" smtClean="0"/>
              <a:t>5.2.2019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9C2A6-59EA-4A9D-84E1-B38BED4461D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25406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EBCC-5E40-4DB8-86EE-5AE7C6A16F21}" type="datetimeFigureOut">
              <a:rPr lang="sk-SK" smtClean="0"/>
              <a:t>5.2.2019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9C2A6-59EA-4A9D-84E1-B38BED4461D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58611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EEBCC-5E40-4DB8-86EE-5AE7C6A16F21}" type="datetimeFigureOut">
              <a:rPr lang="sk-SK" smtClean="0"/>
              <a:t>5.2.2019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9C2A6-59EA-4A9D-84E1-B38BED4461D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61916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418366" y="469294"/>
            <a:ext cx="3686617" cy="1410345"/>
          </a:xfrm>
        </p:spPr>
        <p:txBody>
          <a:bodyPr>
            <a:noAutofit/>
          </a:bodyPr>
          <a:lstStyle/>
          <a:p>
            <a:r>
              <a:rPr lang="sk-SK" sz="24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Spojená škola</a:t>
            </a:r>
            <a:br>
              <a:rPr lang="sk-SK" sz="24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sk-SK" sz="24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Ul. J. Kollára 3</a:t>
            </a:r>
            <a:br>
              <a:rPr lang="sk-SK" sz="24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sk-SK" sz="24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Nové Mesto nad Váhom</a:t>
            </a:r>
            <a:endParaRPr lang="sk-SK" sz="24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394128" y="2160696"/>
            <a:ext cx="3735092" cy="675494"/>
          </a:xfrm>
        </p:spPr>
        <p:txBody>
          <a:bodyPr>
            <a:normAutofit/>
          </a:bodyPr>
          <a:lstStyle/>
          <a:p>
            <a:r>
              <a:rPr lang="sk-SK" sz="2800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Praktická </a:t>
            </a:r>
            <a:r>
              <a:rPr lang="sk-SK" sz="2800" dirty="0">
                <a:solidFill>
                  <a:schemeClr val="accent6"/>
                </a:solidFill>
                <a:latin typeface="Comic Sans MS" panose="030F0702030302020204" pitchFamily="66" charset="0"/>
              </a:rPr>
              <a:t>š</a:t>
            </a:r>
            <a:r>
              <a:rPr lang="sk-SK" sz="2800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kola</a:t>
            </a:r>
            <a:endParaRPr lang="sk-SK" sz="28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62" y="469294"/>
            <a:ext cx="2617999" cy="2584239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688" y="250812"/>
            <a:ext cx="4284605" cy="6382462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41" y="3308888"/>
            <a:ext cx="4952094" cy="332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464949" y="511444"/>
            <a:ext cx="2355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T</a:t>
            </a:r>
            <a:r>
              <a:rPr lang="sk-SK" sz="2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elocvične</a:t>
            </a:r>
            <a:endParaRPr lang="sk-SK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1" y="1224365"/>
            <a:ext cx="3659239" cy="2456481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030" y="1208866"/>
            <a:ext cx="3661420" cy="2457945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780" y="1208866"/>
            <a:ext cx="3638332" cy="2442446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623" y="3979953"/>
            <a:ext cx="3636154" cy="2450287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070" y="3979953"/>
            <a:ext cx="3661420" cy="245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04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588936" y="573437"/>
            <a:ext cx="2247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IKT učebne</a:t>
            </a:r>
            <a:endParaRPr lang="sk-SK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55" y="2262753"/>
            <a:ext cx="3578436" cy="2402237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161" y="2254836"/>
            <a:ext cx="3590230" cy="241015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061" y="2254836"/>
            <a:ext cx="3590228" cy="241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5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495946" y="557939"/>
            <a:ext cx="2092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Snoezelen</a:t>
            </a:r>
            <a:endParaRPr lang="sk-SK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63" y="1425581"/>
            <a:ext cx="3382200" cy="2270502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456" y="1388244"/>
            <a:ext cx="3444445" cy="2312287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295" y="1383797"/>
            <a:ext cx="3444443" cy="2312286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63" y="4040505"/>
            <a:ext cx="3382200" cy="2270502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456" y="4040505"/>
            <a:ext cx="3444445" cy="2312288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294" y="4040505"/>
            <a:ext cx="3444444" cy="231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7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66" y="287109"/>
            <a:ext cx="2621847" cy="3905574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817" y="298927"/>
            <a:ext cx="2621848" cy="3905574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269" y="298927"/>
            <a:ext cx="2637711" cy="392920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584" y="298927"/>
            <a:ext cx="2637716" cy="3929213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20" y="4463512"/>
            <a:ext cx="3197504" cy="2146514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479" y="4463511"/>
            <a:ext cx="3171139" cy="2128815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773" y="4463511"/>
            <a:ext cx="3068215" cy="205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8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241" y="340963"/>
            <a:ext cx="2575721" cy="3809304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664" y="340963"/>
            <a:ext cx="2572719" cy="3809305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085" y="340964"/>
            <a:ext cx="2557220" cy="380930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01" y="4320101"/>
            <a:ext cx="3269402" cy="219478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329" y="4320101"/>
            <a:ext cx="3269403" cy="219478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258" y="4320101"/>
            <a:ext cx="3269402" cy="219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16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370103" y="247972"/>
            <a:ext cx="3201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Varenie, pečenie</a:t>
            </a:r>
            <a:endParaRPr lang="sk-SK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92" y="874725"/>
            <a:ext cx="2218114" cy="3943314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277" y="509582"/>
            <a:ext cx="2229897" cy="3964261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532" y="509582"/>
            <a:ext cx="2218114" cy="3943314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404" y="530529"/>
            <a:ext cx="2218115" cy="3943314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429" y="4818039"/>
            <a:ext cx="3183975" cy="1790986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227" y="4782647"/>
            <a:ext cx="3246894" cy="1826378"/>
          </a:xfrm>
          <a:prstGeom prst="rect">
            <a:avLst/>
          </a:prstGeom>
        </p:spPr>
      </p:pic>
      <p:pic>
        <p:nvPicPr>
          <p:cNvPr id="9" name="Zástupný symbol obsahu 13" descr="20170405_111627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533" y="4956668"/>
            <a:ext cx="2556031" cy="166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98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71" y="334962"/>
            <a:ext cx="2167430" cy="3853209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667" y="3838023"/>
            <a:ext cx="4262033" cy="2397394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667" y="689970"/>
            <a:ext cx="4262034" cy="239739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723" y="3787551"/>
            <a:ext cx="4262033" cy="2498337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707" y="334962"/>
            <a:ext cx="2318227" cy="310741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740" y="334962"/>
            <a:ext cx="2016636" cy="270315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71" y="4516397"/>
            <a:ext cx="2571654" cy="171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05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402955" y="418453"/>
            <a:ext cx="3022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Práce v záhrade</a:t>
            </a:r>
            <a:endParaRPr lang="sk-SK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24" y="3977474"/>
            <a:ext cx="3901343" cy="2194505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166" y="1193369"/>
            <a:ext cx="2884542" cy="5128074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615" y="1193369"/>
            <a:ext cx="4374234" cy="2460507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24" y="1193369"/>
            <a:ext cx="3901343" cy="2432038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668" y="3944621"/>
            <a:ext cx="3317932" cy="222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8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18" y="995724"/>
            <a:ext cx="2258509" cy="3027363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360" y="995724"/>
            <a:ext cx="2267212" cy="3039029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05" y="368706"/>
            <a:ext cx="2155312" cy="3677713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95" y="4293030"/>
            <a:ext cx="3983064" cy="2240474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920" y="460363"/>
            <a:ext cx="2093317" cy="3586056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797" y="4293030"/>
            <a:ext cx="4835471" cy="2240474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407198" y="356461"/>
            <a:ext cx="2828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Tvorivé aktivity</a:t>
            </a:r>
            <a:endParaRPr lang="sk-SK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5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278970" y="356460"/>
            <a:ext cx="2913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Návšteva v CSS</a:t>
            </a:r>
            <a:endParaRPr lang="sk-SK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173" y="216976"/>
            <a:ext cx="2923368" cy="389782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597" y="216976"/>
            <a:ext cx="4132882" cy="3099662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597" y="3554924"/>
            <a:ext cx="4132882" cy="300086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98" y="1108129"/>
            <a:ext cx="3487119" cy="2615339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98" y="3951917"/>
            <a:ext cx="3511819" cy="2633864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173" y="4312828"/>
            <a:ext cx="2923368" cy="224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8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49451" y="480447"/>
            <a:ext cx="11174277" cy="5951350"/>
          </a:xfrm>
        </p:spPr>
        <p:txBody>
          <a:bodyPr>
            <a:norm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sk-SK" sz="2800" dirty="0" smtClean="0">
                <a:latin typeface="Comic Sans MS" panose="030F0702030302020204" pitchFamily="66" charset="0"/>
              </a:rPr>
              <a:t>Praktická </a:t>
            </a:r>
            <a:r>
              <a:rPr lang="sk-SK" sz="2800" dirty="0">
                <a:latin typeface="Comic Sans MS" panose="030F0702030302020204" pitchFamily="66" charset="0"/>
              </a:rPr>
              <a:t>škola bola zriadená k 1. septembru </a:t>
            </a:r>
            <a:r>
              <a:rPr lang="sk-SK" sz="2800" dirty="0" smtClean="0">
                <a:latin typeface="Comic Sans MS" panose="030F0702030302020204" pitchFamily="66" charset="0"/>
              </a:rPr>
              <a:t>2015.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endParaRPr lang="sk-SK" sz="2800" dirty="0" smtClean="0">
              <a:latin typeface="Comic Sans MS" panose="030F0702030302020204" pitchFamily="66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sk-SK" sz="2800" dirty="0" smtClean="0">
                <a:latin typeface="Comic Sans MS" panose="030F0702030302020204" pitchFamily="66" charset="0"/>
              </a:rPr>
              <a:t>Školu </a:t>
            </a:r>
            <a:r>
              <a:rPr lang="sk-SK" sz="2800" dirty="0">
                <a:latin typeface="Comic Sans MS" panose="030F0702030302020204" pitchFamily="66" charset="0"/>
              </a:rPr>
              <a:t>navštevuje spolu desať žiakov z Nového Mesta nad Váhom a z prímestských oblastí</a:t>
            </a:r>
            <a:r>
              <a:rPr lang="sk-SK" sz="2800" dirty="0" smtClean="0">
                <a:latin typeface="Comic Sans MS" panose="030F0702030302020204" pitchFamily="66" charset="0"/>
              </a:rPr>
              <a:t>.</a:t>
            </a:r>
          </a:p>
          <a:p>
            <a:pPr algn="just"/>
            <a:endParaRPr lang="sk-SK" sz="2800" dirty="0" smtClean="0">
              <a:latin typeface="Comic Sans MS" panose="030F0702030302020204" pitchFamily="66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sk-SK" sz="2800" dirty="0" smtClean="0">
                <a:latin typeface="Comic Sans MS" panose="030F0702030302020204" pitchFamily="66" charset="0"/>
              </a:rPr>
              <a:t>U</a:t>
            </a:r>
            <a:r>
              <a:rPr lang="sk-SK" sz="2800" dirty="0">
                <a:latin typeface="Comic Sans MS" panose="030F0702030302020204" pitchFamily="66" charset="0"/>
              </a:rPr>
              <a:t> zaškolených žiakov je dominantné mentálne postihnutie, ale sú prijímaní i </a:t>
            </a:r>
            <a:r>
              <a:rPr lang="sk-SK" sz="2800" dirty="0" smtClean="0">
                <a:latin typeface="Comic Sans MS" panose="030F0702030302020204" pitchFamily="66" charset="0"/>
              </a:rPr>
              <a:t>žiaci s</a:t>
            </a:r>
            <a:r>
              <a:rPr lang="sk-SK" sz="2800" dirty="0">
                <a:latin typeface="Comic Sans MS" panose="030F0702030302020204" pitchFamily="66" charset="0"/>
              </a:rPr>
              <a:t> kombinovaným postihnutím, zrakovým, </a:t>
            </a:r>
            <a:r>
              <a:rPr lang="sk-SK" sz="2800" dirty="0" smtClean="0">
                <a:latin typeface="Comic Sans MS" panose="030F0702030302020204" pitchFamily="66" charset="0"/>
              </a:rPr>
              <a:t>telesným </a:t>
            </a:r>
            <a:r>
              <a:rPr lang="sk-SK" sz="2800" dirty="0">
                <a:latin typeface="Comic Sans MS" panose="030F0702030302020204" pitchFamily="66" charset="0"/>
              </a:rPr>
              <a:t>a žiaci s autizmom alebo </a:t>
            </a:r>
            <a:r>
              <a:rPr lang="sk-SK" sz="2800" dirty="0" smtClean="0">
                <a:latin typeface="Comic Sans MS" panose="030F0702030302020204" pitchFamily="66" charset="0"/>
              </a:rPr>
              <a:t>ďalšími </a:t>
            </a:r>
            <a:r>
              <a:rPr lang="sk-SK" sz="2800" dirty="0" err="1" smtClean="0">
                <a:latin typeface="Comic Sans MS" panose="030F0702030302020204" pitchFamily="66" charset="0"/>
              </a:rPr>
              <a:t>pervazívnymi</a:t>
            </a:r>
            <a:r>
              <a:rPr lang="sk-SK" sz="2800" dirty="0" smtClean="0">
                <a:latin typeface="Comic Sans MS" panose="030F0702030302020204" pitchFamily="66" charset="0"/>
              </a:rPr>
              <a:t> </a:t>
            </a:r>
            <a:r>
              <a:rPr lang="sk-SK" sz="2800" dirty="0">
                <a:latin typeface="Comic Sans MS" panose="030F0702030302020204" pitchFamily="66" charset="0"/>
              </a:rPr>
              <a:t>vývinovými poruchami. </a:t>
            </a:r>
            <a:endParaRPr lang="sk-SK" sz="2800" dirty="0" smtClean="0">
              <a:latin typeface="Comic Sans MS" panose="030F0702030302020204" pitchFamily="66" charset="0"/>
            </a:endParaRPr>
          </a:p>
          <a:p>
            <a:pPr algn="just"/>
            <a:endParaRPr lang="sk-SK" sz="2800" dirty="0" smtClean="0">
              <a:latin typeface="Comic Sans MS" panose="030F0702030302020204" pitchFamily="66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sk-SK" sz="2800" dirty="0" smtClean="0">
                <a:latin typeface="Comic Sans MS" panose="030F0702030302020204" pitchFamily="66" charset="0"/>
              </a:rPr>
              <a:t>Žiaci </a:t>
            </a:r>
            <a:r>
              <a:rPr lang="sk-SK" sz="2800" dirty="0">
                <a:latin typeface="Comic Sans MS" panose="030F0702030302020204" pitchFamily="66" charset="0"/>
              </a:rPr>
              <a:t>sú rozdelení do dvoch tried a výchovno-vzdelávací </a:t>
            </a:r>
            <a:r>
              <a:rPr lang="sk-SK" sz="2800" dirty="0" smtClean="0">
                <a:latin typeface="Comic Sans MS" panose="030F0702030302020204" pitchFamily="66" charset="0"/>
              </a:rPr>
              <a:t>proces</a:t>
            </a:r>
          </a:p>
          <a:p>
            <a:pPr algn="just"/>
            <a:r>
              <a:rPr lang="sk-SK" sz="2800" dirty="0">
                <a:latin typeface="Comic Sans MS" panose="030F0702030302020204" pitchFamily="66" charset="0"/>
              </a:rPr>
              <a:t> </a:t>
            </a:r>
            <a:r>
              <a:rPr lang="sk-SK" sz="2800" dirty="0" smtClean="0">
                <a:latin typeface="Comic Sans MS" panose="030F0702030302020204" pitchFamily="66" charset="0"/>
              </a:rPr>
              <a:t>   zabezpečujú </a:t>
            </a:r>
            <a:r>
              <a:rPr lang="sk-SK" sz="2800" dirty="0">
                <a:latin typeface="Comic Sans MS" panose="030F0702030302020204" pitchFamily="66" charset="0"/>
              </a:rPr>
              <a:t>dve učiteľky a jeden asistent učiteľa.</a:t>
            </a:r>
          </a:p>
          <a:p>
            <a:pPr algn="just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0851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387456" y="449451"/>
            <a:ext cx="1890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Stužková</a:t>
            </a:r>
            <a:endParaRPr lang="sk-SK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827" y="3763590"/>
            <a:ext cx="5362414" cy="2745228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29" y="3763589"/>
            <a:ext cx="4880405" cy="2745228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29" y="1208867"/>
            <a:ext cx="4167593" cy="2344271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941" y="1208867"/>
            <a:ext cx="4167593" cy="2344271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950" y="1208866"/>
            <a:ext cx="2353550" cy="234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83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18456" y="495946"/>
            <a:ext cx="11096786" cy="582249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algn="just"/>
            <a:r>
              <a:rPr lang="sk-SK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Škola je zameraná </a:t>
            </a:r>
            <a:r>
              <a:rPr lang="sk-SK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na:</a:t>
            </a:r>
          </a:p>
          <a:p>
            <a:pPr algn="just"/>
            <a:r>
              <a:rPr lang="sk-SK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pomocné </a:t>
            </a:r>
            <a:r>
              <a:rPr lang="sk-SK" sz="28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práce v </a:t>
            </a:r>
            <a:r>
              <a:rPr lang="sk-SK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kuchyni</a:t>
            </a:r>
          </a:p>
          <a:p>
            <a:pPr algn="just"/>
            <a:r>
              <a:rPr lang="sk-SK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prípravu jedál a</a:t>
            </a:r>
            <a:r>
              <a:rPr lang="sk-SK" sz="28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 </a:t>
            </a:r>
            <a:r>
              <a:rPr lang="sk-SK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výživu</a:t>
            </a:r>
          </a:p>
          <a:p>
            <a:pPr algn="just"/>
            <a:r>
              <a:rPr lang="sk-SK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na </a:t>
            </a:r>
            <a:r>
              <a:rPr lang="sk-SK" sz="28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ručné práce a </a:t>
            </a:r>
            <a:r>
              <a:rPr lang="sk-SK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šitie</a:t>
            </a:r>
          </a:p>
          <a:p>
            <a:pPr algn="just"/>
            <a:r>
              <a:rPr lang="sk-SK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na </a:t>
            </a:r>
            <a:r>
              <a:rPr lang="sk-SK" sz="28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pestovateľské </a:t>
            </a:r>
            <a:r>
              <a:rPr lang="sk-SK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práce a</a:t>
            </a:r>
            <a:r>
              <a:rPr lang="sk-SK" sz="28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 </a:t>
            </a:r>
            <a:r>
              <a:rPr lang="sk-SK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aranžovanie</a:t>
            </a:r>
          </a:p>
          <a:p>
            <a:pPr algn="just"/>
            <a:r>
              <a:rPr lang="sk-SK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starostlivosť </a:t>
            </a:r>
            <a:r>
              <a:rPr lang="sk-SK" sz="28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o starých a chorých. </a:t>
            </a:r>
            <a:endParaRPr lang="sk-SK" sz="2800" dirty="0" smtClean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just"/>
            <a:endParaRPr lang="sk-SK" sz="2800" dirty="0">
              <a:latin typeface="Comic Sans MS" panose="030F0702030302020204" pitchFamily="66" charset="0"/>
            </a:endParaRPr>
          </a:p>
          <a:p>
            <a:pPr algn="just"/>
            <a:r>
              <a:rPr lang="sk-SK" sz="280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Hlavným </a:t>
            </a:r>
            <a:r>
              <a:rPr lang="sk-SK" sz="28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cieľom výchovy a vzdelávania je poskytnúť </a:t>
            </a:r>
            <a:r>
              <a:rPr lang="sk-SK" sz="280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žiakom</a:t>
            </a:r>
          </a:p>
          <a:p>
            <a:pPr algn="just"/>
            <a:r>
              <a:rPr lang="sk-SK" sz="280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možnosť </a:t>
            </a:r>
            <a:r>
              <a:rPr lang="sk-SK" sz="28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dospieť fyzicky a psychicky tak, aby mohli v </a:t>
            </a:r>
            <a:r>
              <a:rPr lang="sk-SK" sz="280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rámci</a:t>
            </a:r>
          </a:p>
          <a:p>
            <a:pPr algn="just"/>
            <a:r>
              <a:rPr lang="sk-SK" sz="280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svojich </a:t>
            </a:r>
            <a:r>
              <a:rPr lang="sk-SK" sz="28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individuálnych možností čo najsamostatnejšie </a:t>
            </a:r>
            <a:r>
              <a:rPr lang="sk-SK" sz="280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žiť</a:t>
            </a:r>
          </a:p>
          <a:p>
            <a:pPr algn="just"/>
            <a:r>
              <a:rPr lang="sk-SK" sz="280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v</a:t>
            </a:r>
            <a:r>
              <a:rPr lang="sk-SK" sz="28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 domácom prostredí alebo chránenom bývaní a </a:t>
            </a:r>
            <a:r>
              <a:rPr lang="sk-SK" sz="280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pracovať</a:t>
            </a:r>
          </a:p>
          <a:p>
            <a:pPr algn="just"/>
            <a:r>
              <a:rPr lang="sk-SK" sz="280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v</a:t>
            </a:r>
            <a:r>
              <a:rPr lang="sk-SK" sz="28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 chránenom pracovisku.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0321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557939" y="635432"/>
            <a:ext cx="11081287" cy="584286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just"/>
            <a:r>
              <a:rPr lang="sk-SK" sz="28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Poslaním školy je ponúknuť žiakovi šancu rozvíjať </a:t>
            </a:r>
            <a:r>
              <a:rPr lang="sk-SK" sz="280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svoje</a:t>
            </a:r>
          </a:p>
          <a:p>
            <a:pPr algn="just"/>
            <a:r>
              <a:rPr lang="sk-SK" sz="280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schopnosti </a:t>
            </a:r>
            <a:r>
              <a:rPr lang="sk-SK" sz="28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v motivujúcom prostredí, v ktorom by </a:t>
            </a:r>
            <a:r>
              <a:rPr lang="sk-SK" sz="280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nachádzal</a:t>
            </a:r>
          </a:p>
          <a:p>
            <a:pPr algn="just"/>
            <a:r>
              <a:rPr lang="sk-SK" sz="280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uspokojenie </a:t>
            </a:r>
            <a:r>
              <a:rPr lang="sk-SK" sz="28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a radosť z dosiahnutých cieľov</a:t>
            </a:r>
            <a:r>
              <a:rPr lang="sk-SK" sz="280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 algn="just"/>
            <a:endParaRPr lang="sk-SK" sz="2800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just"/>
            <a:r>
              <a:rPr lang="sk-SK" sz="28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Cieľom praktickej školy </a:t>
            </a:r>
            <a:r>
              <a:rPr lang="sk-SK" sz="280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je:</a:t>
            </a:r>
          </a:p>
          <a:p>
            <a:pPr algn="just"/>
            <a:r>
              <a:rPr lang="sk-SK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pripraviť </a:t>
            </a:r>
            <a:r>
              <a:rPr lang="sk-SK" sz="28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žiakov na život v </a:t>
            </a:r>
            <a:r>
              <a:rPr lang="sk-SK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rodine</a:t>
            </a:r>
          </a:p>
          <a:p>
            <a:pPr algn="just"/>
            <a:r>
              <a:rPr lang="sk-SK" sz="28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</a:t>
            </a:r>
            <a:r>
              <a:rPr lang="sk-SK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 sebaobsluhu </a:t>
            </a:r>
          </a:p>
          <a:p>
            <a:pPr algn="just"/>
            <a:r>
              <a:rPr lang="sk-SK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na </a:t>
            </a:r>
            <a:r>
              <a:rPr lang="sk-SK" sz="28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rôzne jednoduché praktické </a:t>
            </a:r>
            <a:r>
              <a:rPr lang="sk-SK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zručnosti </a:t>
            </a:r>
          </a:p>
          <a:p>
            <a:pPr algn="just"/>
            <a:r>
              <a:rPr lang="sk-SK" sz="28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z</a:t>
            </a:r>
            <a:r>
              <a:rPr lang="sk-SK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acvičiť ich </a:t>
            </a:r>
            <a:r>
              <a:rPr lang="sk-SK" sz="28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v prácach profilujúceho voliteľného </a:t>
            </a:r>
            <a:r>
              <a:rPr lang="sk-SK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predmetu</a:t>
            </a:r>
          </a:p>
          <a:p>
            <a:pPr algn="just"/>
            <a:r>
              <a:rPr lang="sk-SK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na vykonanie jednoduchých </a:t>
            </a:r>
            <a:r>
              <a:rPr lang="sk-SK" sz="28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pracovných činností spravidla </a:t>
            </a:r>
            <a:r>
              <a:rPr lang="sk-SK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pod</a:t>
            </a:r>
          </a:p>
          <a:p>
            <a:pPr algn="just"/>
            <a:r>
              <a:rPr lang="sk-SK" sz="28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dohľadom inej osoby</a:t>
            </a:r>
            <a:r>
              <a:rPr lang="sk-SK" sz="28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5054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64949" y="402956"/>
            <a:ext cx="11205275" cy="5920352"/>
          </a:xfrm>
        </p:spPr>
        <p:txBody>
          <a:bodyPr/>
          <a:lstStyle/>
          <a:p>
            <a:r>
              <a:rPr lang="sk-SK" sz="2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Kritéria prijímacieho konania do Praktickej </a:t>
            </a:r>
            <a:r>
              <a:rPr lang="sk-SK" sz="24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školy:</a:t>
            </a:r>
          </a:p>
          <a:p>
            <a:endParaRPr lang="sk-SK" sz="2400" b="1" dirty="0" smtClean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just"/>
            <a:r>
              <a:rPr lang="sk-SK" sz="24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Do praktickej školy sa prijímajú žiaci s mentálnym postihnutím alebo žiaci s mentálnym postihnutím v kombinácii s iným zdravotným postihnutím, ktorí ukončili základnú školu alebo povinnú školskú dochádzku a ich stupeň postihnutia im neumožňuje zvládnuť prípravu v odbornom učilišti.</a:t>
            </a:r>
          </a:p>
          <a:p>
            <a:pPr algn="just"/>
            <a:endParaRPr lang="sk-SK" sz="2400" dirty="0" smtClean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just"/>
            <a:r>
              <a:rPr lang="sk-SK" sz="24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Do </a:t>
            </a:r>
            <a:r>
              <a:rPr lang="sk-SK" sz="24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praktickej školy možno prijať žiaka, ktorý nebol úspešný na prijímacom pohovore do odborného učilišťa  ( rozhodnutie o neprijatí do odborného učilišťa doloží zákonný zástupca žiaka )</a:t>
            </a:r>
          </a:p>
          <a:p>
            <a:pPr algn="just"/>
            <a:endParaRPr lang="sk-SK" sz="2400" dirty="0" smtClean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just"/>
            <a:r>
              <a:rPr lang="sk-SK" sz="24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Do </a:t>
            </a:r>
            <a:r>
              <a:rPr lang="sk-SK" sz="24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praktickej školy sa prijímajú aj iné fyzické osoby s mentálnym postihnutím alebo dospelí občania s mentálnym postihnutím v kombinácii s iným postihnutím, ktorí dovŕšili vek 18 rokov a neboli vzdelávaní v odbornom učilišti alebo praktickej škole.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5647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576316" y="631556"/>
            <a:ext cx="11078409" cy="5676254"/>
          </a:xfrm>
        </p:spPr>
        <p:txBody>
          <a:bodyPr>
            <a:normAutofit/>
          </a:bodyPr>
          <a:lstStyle/>
          <a:p>
            <a:r>
              <a:rPr lang="sk-SK" sz="24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K prijatiu žiaka do praktickej školy treba predložiť pedagogickú dokumentáciu, ktorú tvorí</a:t>
            </a: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endParaRPr lang="sk-SK" sz="24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k-SK" sz="24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Prihláška </a:t>
            </a:r>
            <a:r>
              <a:rPr lang="sk-SK" sz="24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žiaka do praktickej školy s vyjadrením triedneho učiteľa a </a:t>
            </a:r>
            <a:r>
              <a:rPr lang="sk-SK" sz="24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lekára</a:t>
            </a:r>
            <a:endParaRPr lang="sk-SK" sz="24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k-SK" sz="24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Psychologické </a:t>
            </a:r>
            <a:r>
              <a:rPr lang="sk-SK" sz="24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vyšetrenie so stanovením úrovne mentálnych schopností </a:t>
            </a:r>
            <a:r>
              <a:rPr lang="sk-SK" sz="24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žiaka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k-SK" sz="2400" dirty="0" err="1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Špeciálno</a:t>
            </a:r>
            <a:r>
              <a:rPr lang="sk-SK" sz="24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sk-SK" sz="24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- pedagogická diagnostika žiaka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k-SK" sz="24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Rozhodnutie </a:t>
            </a:r>
            <a:r>
              <a:rPr lang="sk-SK" sz="24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o zaradení žiaka do špeciálnej základnej školy, prípadne o individuálnej integrácii žiaka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k-SK" sz="24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Zápisný </a:t>
            </a:r>
            <a:r>
              <a:rPr lang="sk-SK" sz="24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lístok na štúdium na strednej škole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k-SK" sz="24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Návrh </a:t>
            </a:r>
            <a:r>
              <a:rPr lang="sk-SK" sz="24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na prijatie žiaka so špeciálnymi </a:t>
            </a:r>
            <a:r>
              <a:rPr lang="sk-SK" sz="24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výchovno</a:t>
            </a:r>
            <a:r>
              <a:rPr lang="sk-SK" sz="24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- vzdelávacími potrebami do špeciálnej školy, prípadne na individuálnu integráciu</a:t>
            </a:r>
          </a:p>
          <a:p>
            <a:endParaRPr lang="sk-SK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41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449451" y="495946"/>
            <a:ext cx="10600841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chemeClr val="accent2"/>
                </a:solidFill>
              </a:rPr>
              <a:t>Predmety:</a:t>
            </a:r>
            <a:endParaRPr lang="sk-SK" sz="2800" dirty="0">
              <a:solidFill>
                <a:schemeClr val="accent2"/>
              </a:solidFill>
            </a:endParaRPr>
          </a:p>
          <a:p>
            <a:endParaRPr lang="sk-SK" sz="2200" dirty="0" smtClean="0">
              <a:solidFill>
                <a:schemeClr val="accent2"/>
              </a:solidFill>
            </a:endParaRPr>
          </a:p>
          <a:p>
            <a:r>
              <a:rPr lang="sk-SK" sz="2200" dirty="0" smtClean="0">
                <a:solidFill>
                  <a:schemeClr val="accent2"/>
                </a:solidFill>
              </a:rPr>
              <a:t>Pomocné práce v kuchyni</a:t>
            </a:r>
          </a:p>
          <a:p>
            <a:r>
              <a:rPr lang="sk-SK" sz="2200" dirty="0" smtClean="0">
                <a:solidFill>
                  <a:schemeClr val="accent2"/>
                </a:solidFill>
              </a:rPr>
              <a:t>Príprava jedál a výživa</a:t>
            </a:r>
          </a:p>
          <a:p>
            <a:r>
              <a:rPr lang="sk-SK" sz="2200" dirty="0" smtClean="0">
                <a:solidFill>
                  <a:schemeClr val="accent2"/>
                </a:solidFill>
              </a:rPr>
              <a:t>Rodinná výchova</a:t>
            </a:r>
          </a:p>
          <a:p>
            <a:r>
              <a:rPr lang="sk-SK" sz="2200" dirty="0" smtClean="0">
                <a:solidFill>
                  <a:schemeClr val="accent2"/>
                </a:solidFill>
              </a:rPr>
              <a:t>Zdravotná výchova</a:t>
            </a:r>
          </a:p>
          <a:p>
            <a:r>
              <a:rPr lang="sk-SK" sz="2200" dirty="0" smtClean="0">
                <a:solidFill>
                  <a:schemeClr val="accent2"/>
                </a:solidFill>
              </a:rPr>
              <a:t>Starostlivosť o starých a chorých</a:t>
            </a:r>
          </a:p>
          <a:p>
            <a:r>
              <a:rPr lang="sk-SK" sz="2200" dirty="0" smtClean="0">
                <a:solidFill>
                  <a:schemeClr val="accent2"/>
                </a:solidFill>
              </a:rPr>
              <a:t>Domáce práce a údržba domácnosti</a:t>
            </a:r>
          </a:p>
          <a:p>
            <a:r>
              <a:rPr lang="sk-SK" sz="2200" dirty="0" smtClean="0">
                <a:solidFill>
                  <a:schemeClr val="accent2"/>
                </a:solidFill>
              </a:rPr>
              <a:t>Ručné práce a šitie</a:t>
            </a:r>
          </a:p>
          <a:p>
            <a:r>
              <a:rPr lang="sk-SK" sz="2200" dirty="0" smtClean="0">
                <a:solidFill>
                  <a:schemeClr val="accent2"/>
                </a:solidFill>
              </a:rPr>
              <a:t>Pestovateľské práce</a:t>
            </a:r>
          </a:p>
          <a:p>
            <a:r>
              <a:rPr lang="sk-SK" sz="2200" dirty="0" smtClean="0">
                <a:solidFill>
                  <a:schemeClr val="accent2"/>
                </a:solidFill>
              </a:rPr>
              <a:t>Matematika</a:t>
            </a:r>
          </a:p>
          <a:p>
            <a:r>
              <a:rPr lang="sk-SK" sz="2200" dirty="0" smtClean="0">
                <a:solidFill>
                  <a:schemeClr val="accent2"/>
                </a:solidFill>
              </a:rPr>
              <a:t>Slovenský jazyk a literatúra</a:t>
            </a:r>
          </a:p>
          <a:p>
            <a:r>
              <a:rPr lang="sk-SK" sz="2200" dirty="0" smtClean="0">
                <a:solidFill>
                  <a:schemeClr val="accent2"/>
                </a:solidFill>
              </a:rPr>
              <a:t>Výchova k mravnosti</a:t>
            </a:r>
          </a:p>
          <a:p>
            <a:r>
              <a:rPr lang="sk-SK" sz="2200" dirty="0" smtClean="0">
                <a:solidFill>
                  <a:schemeClr val="accent2"/>
                </a:solidFill>
              </a:rPr>
              <a:t>Hudobná výchova</a:t>
            </a:r>
          </a:p>
          <a:p>
            <a:r>
              <a:rPr lang="sk-SK" sz="2200" dirty="0" smtClean="0">
                <a:solidFill>
                  <a:schemeClr val="accent2"/>
                </a:solidFill>
              </a:rPr>
              <a:t>Výtvarná výchova</a:t>
            </a:r>
          </a:p>
          <a:p>
            <a:r>
              <a:rPr lang="sk-SK" sz="2200" dirty="0" smtClean="0">
                <a:solidFill>
                  <a:schemeClr val="accent2"/>
                </a:solidFill>
              </a:rPr>
              <a:t>Telesná a športová výchova</a:t>
            </a:r>
          </a:p>
          <a:p>
            <a:endParaRPr lang="sk-SK" sz="2400" dirty="0" smtClean="0">
              <a:solidFill>
                <a:schemeClr val="accent2"/>
              </a:solidFill>
            </a:endParaRPr>
          </a:p>
          <a:p>
            <a:endParaRPr lang="sk-SK"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59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/>
          <p:cNvSpPr txBox="1"/>
          <p:nvPr/>
        </p:nvSpPr>
        <p:spPr>
          <a:xfrm>
            <a:off x="588936" y="371960"/>
            <a:ext cx="1642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Triedy</a:t>
            </a:r>
            <a:endParaRPr lang="sk-SK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38" y="1100380"/>
            <a:ext cx="3614925" cy="2426732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707" y="1100378"/>
            <a:ext cx="3614927" cy="2426734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778" y="1100378"/>
            <a:ext cx="3614928" cy="2426734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38" y="3952068"/>
            <a:ext cx="3614925" cy="2426732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707" y="3952069"/>
            <a:ext cx="3614927" cy="2426734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778" y="3976563"/>
            <a:ext cx="3614928" cy="242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6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2845" y="318631"/>
            <a:ext cx="2135887" cy="921234"/>
          </a:xfrm>
        </p:spPr>
        <p:txBody>
          <a:bodyPr>
            <a:normAutofit/>
          </a:bodyPr>
          <a:lstStyle/>
          <a:p>
            <a:r>
              <a:rPr lang="sk-SK" sz="28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Kuchyňka</a:t>
            </a:r>
            <a:endParaRPr lang="sk-SK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210" y="750600"/>
            <a:ext cx="8493073" cy="570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60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otí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í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221</TotalTime>
  <Words>226</Words>
  <Application>Microsoft Office PowerPoint</Application>
  <PresentationFormat>Širokouhlá</PresentationFormat>
  <Paragraphs>74</Paragraphs>
  <Slides>20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Comic Sans MS</vt:lpstr>
      <vt:lpstr>Wingdings</vt:lpstr>
      <vt:lpstr>Office Theme</vt:lpstr>
      <vt:lpstr>Spojená škola Ul. J. Kollára 3 Nové Mesto nad Váhom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Kuchyňka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>szsnmnv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Spojená škola Ul. J. Kollára 3 Nové Mesto nad Váhom</dc:title>
  <dc:creator>nm-lt01</dc:creator>
  <cp:lastModifiedBy>nm-lt01</cp:lastModifiedBy>
  <cp:revision>18</cp:revision>
  <dcterms:created xsi:type="dcterms:W3CDTF">2019-02-05T15:48:58Z</dcterms:created>
  <dcterms:modified xsi:type="dcterms:W3CDTF">2019-02-05T19:30:00Z</dcterms:modified>
</cp:coreProperties>
</file>