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7" r:id="rId8"/>
    <p:sldId id="263" r:id="rId9"/>
    <p:sldId id="265" r:id="rId10"/>
    <p:sldId id="266" r:id="rId11"/>
    <p:sldId id="269" r:id="rId12"/>
    <p:sldId id="270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17786-3F55-F240-64A9-9675CB962250}" v="28" dt="2021-02-09T07:58:24.180"/>
    <p1510:client id="{58C2AE9F-E0EB-2000-A668-DC5E27A4A50A}" v="56" dt="2021-02-25T16:26:17.927"/>
    <p1510:client id="{8F4F3E16-7ABF-4239-B7EC-E34E1D49FCC7}" v="425" dt="2021-01-30T08:46:02.167"/>
    <p1510:client id="{BA4C9517-0BF2-1B7D-A6E5-48019DB46438}" v="611" dt="2021-02-01T18:02:26.294"/>
    <p1510:client id="{DA6FB625-836C-EBA0-540E-C5D30EA4CBFC}" v="303" dt="2021-02-03T18:10:28.665"/>
    <p1510:client id="{DDE16B87-71A5-53A7-CBFF-E66FE6C2232F}" v="44" dt="2021-02-04T08:03:42.813"/>
    <p1510:client id="{DEB495EF-70C3-055D-95DF-83E91B962122}" v="5" dt="2021-02-21T07:53:24.095"/>
    <p1510:client id="{F660314B-50DB-4BAC-9A70-528FD76E6A76}" v="55" dt="2021-02-02T08:15:49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tableStyles" Target="tableStyles.xml" Id="rId18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theme" Target="theme/theme1.xml" Id="rId17" /><Relationship Type="http://schemas.openxmlformats.org/officeDocument/2006/relationships/slide" Target="slides/slide1.xml" Id="rId2" /><Relationship Type="http://schemas.openxmlformats.org/officeDocument/2006/relationships/viewProps" Target="viewProps.xml" Id="rId16" /><Relationship Type="http://schemas.microsoft.com/office/2015/10/relationships/revisionInfo" Target="revisionInfo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presProps" Target="presProps.xml" Id="rId15" /><Relationship Type="http://schemas.openxmlformats.org/officeDocument/2006/relationships/slide" Target="slides/slide9.xml" Id="rId10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9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8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8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7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0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0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9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79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4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5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35783-972A-4500-B8AC-BB9773FB8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1" r="8780" b="1"/>
          <a:stretch/>
        </p:blipFill>
        <p:spPr>
          <a:xfrm>
            <a:off x="-45526" y="-4328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6736533" cy="2387600"/>
          </a:xfrm>
        </p:spPr>
        <p:txBody>
          <a:bodyPr>
            <a:normAutofit/>
          </a:bodyPr>
          <a:lstStyle/>
          <a:p>
            <a:r>
              <a:rPr lang="pl-PL" sz="6600" dirty="0">
                <a:cs typeface="Calibri Light"/>
              </a:rPr>
              <a:t> BAROK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MARTYNA PASTERNAK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7E0B865-8F78-4561-9DDE-53FBA4F0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MODA MĘSKA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BEB89BF-E49C-4D69-8BA9-4C1828357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 err="1">
                <a:ea typeface="+mn-lt"/>
                <a:cs typeface="+mn-lt"/>
              </a:rPr>
              <a:t>Strój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szlachecki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uznany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został</a:t>
            </a:r>
            <a:r>
              <a:rPr lang="en-US" sz="2000" dirty="0">
                <a:ea typeface="+mn-lt"/>
                <a:cs typeface="+mn-lt"/>
              </a:rPr>
              <a:t> za </a:t>
            </a:r>
            <a:r>
              <a:rPr lang="en-US" sz="2000" dirty="0" err="1">
                <a:ea typeface="+mn-lt"/>
                <a:cs typeface="+mn-lt"/>
              </a:rPr>
              <a:t>męski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strój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narodowy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którego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składnikami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były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żupan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kontusz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delia</a:t>
            </a:r>
            <a:r>
              <a:rPr lang="en-US" sz="2000" dirty="0">
                <a:ea typeface="+mn-lt"/>
                <a:cs typeface="+mn-lt"/>
              </a:rPr>
              <a:t>, a </a:t>
            </a:r>
            <a:r>
              <a:rPr lang="en-US" sz="2000" dirty="0" err="1">
                <a:ea typeface="+mn-lt"/>
                <a:cs typeface="+mn-lt"/>
              </a:rPr>
              <a:t>jako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nakrycie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głowy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czapka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odszyta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futrem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lub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kołpak</a:t>
            </a:r>
            <a:r>
              <a:rPr lang="en-US" sz="2000" dirty="0">
                <a:ea typeface="+mn-lt"/>
                <a:cs typeface="+mn-lt"/>
              </a:rPr>
              <a:t>. Do </a:t>
            </a:r>
            <a:r>
              <a:rPr lang="en-US" sz="2000" dirty="0" err="1">
                <a:ea typeface="+mn-lt"/>
                <a:cs typeface="+mn-lt"/>
              </a:rPr>
              <a:t>tego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stroju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noszono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długie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spodnie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oraz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kolorowe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buty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Nieodłączną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częścią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stroju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była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również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szabla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typu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orientalnego</a:t>
            </a:r>
            <a:endParaRPr lang="en-US" sz="2000" dirty="0" err="1"/>
          </a:p>
        </p:txBody>
      </p:sp>
      <p:pic>
        <p:nvPicPr>
          <p:cNvPr id="5" name="Obraz 5" descr="Obraz zawierający sukienka&#10;&#10;Opis wygenerowany automatycznie">
            <a:extLst>
              <a:ext uri="{FF2B5EF4-FFF2-40B4-BE49-F238E27FC236}">
                <a16:creationId xmlns:a16="http://schemas.microsoft.com/office/drawing/2014/main" id="{A325DAF4-52F3-46EF-94BE-ED5840559A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644" r="2" b="12655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299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D36865-BFF6-4F58-AE7E-F1CDE5A9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90" y="930785"/>
            <a:ext cx="4240867" cy="143859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cap="all" dirty="0"/>
              <a:t>DIEGO VELAZQUEZ</a:t>
            </a:r>
            <a:endParaRPr lang="en-US" sz="5200"/>
          </a:p>
          <a:p>
            <a:pPr>
              <a:lnSpc>
                <a:spcPct val="90000"/>
              </a:lnSpc>
            </a:pPr>
            <a:endParaRPr lang="en-US" sz="5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E4DD9D3-2E89-4A35-BE95-2FB07D80D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748" y="2114526"/>
            <a:ext cx="4548125" cy="42388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Velazquez </a:t>
            </a:r>
            <a:r>
              <a:rPr lang="en-US" sz="1700" dirty="0" err="1"/>
              <a:t>urodził</a:t>
            </a:r>
            <a:r>
              <a:rPr lang="en-US" sz="1700" dirty="0"/>
              <a:t> </a:t>
            </a:r>
            <a:r>
              <a:rPr lang="en-US" sz="1700" dirty="0" err="1"/>
              <a:t>się</a:t>
            </a:r>
            <a:r>
              <a:rPr lang="en-US" sz="1700" dirty="0"/>
              <a:t> 6 </a:t>
            </a:r>
            <a:r>
              <a:rPr lang="en-US" sz="1700" dirty="0" err="1"/>
              <a:t>czerwca</a:t>
            </a:r>
            <a:r>
              <a:rPr lang="en-US" sz="1700" dirty="0"/>
              <a:t> 1599 </a:t>
            </a:r>
            <a:r>
              <a:rPr lang="en-US" sz="1700" dirty="0" err="1"/>
              <a:t>roku</a:t>
            </a:r>
            <a:r>
              <a:rPr lang="en-US" sz="1700" dirty="0"/>
              <a:t> w </a:t>
            </a:r>
            <a:r>
              <a:rPr lang="en-US" sz="1700" dirty="0" err="1"/>
              <a:t>Sewilli</a:t>
            </a:r>
            <a:r>
              <a:rPr lang="en-US" sz="1700" dirty="0"/>
              <a:t>. </a:t>
            </a:r>
            <a:r>
              <a:rPr lang="en-US" sz="1700" dirty="0" err="1"/>
              <a:t>Otrzymał</a:t>
            </a:r>
            <a:r>
              <a:rPr lang="en-US" sz="1700" dirty="0"/>
              <a:t> </a:t>
            </a:r>
            <a:r>
              <a:rPr lang="en-US" sz="1700" dirty="0" err="1"/>
              <a:t>klasyczne</a:t>
            </a:r>
            <a:r>
              <a:rPr lang="en-US" sz="1700" dirty="0"/>
              <a:t> </a:t>
            </a:r>
            <a:r>
              <a:rPr lang="en-US" sz="1700" dirty="0" err="1"/>
              <a:t>wykształcenie</a:t>
            </a:r>
            <a:r>
              <a:rPr lang="en-US" sz="1700" dirty="0"/>
              <a:t> </a:t>
            </a:r>
            <a:r>
              <a:rPr lang="en-US" sz="1700" dirty="0" err="1"/>
              <a:t>humanistyczne</a:t>
            </a:r>
            <a:r>
              <a:rPr lang="en-US" sz="1700" dirty="0"/>
              <a:t>, </a:t>
            </a:r>
            <a:r>
              <a:rPr lang="en-US" sz="1700" dirty="0" err="1"/>
              <a:t>jednak</a:t>
            </a:r>
            <a:r>
              <a:rPr lang="en-US" sz="1700" dirty="0"/>
              <a:t> </a:t>
            </a:r>
            <a:r>
              <a:rPr lang="en-US" sz="1700" dirty="0" err="1"/>
              <a:t>zamiłowanie</a:t>
            </a:r>
            <a:r>
              <a:rPr lang="en-US" sz="1700" dirty="0"/>
              <a:t> do </a:t>
            </a:r>
            <a:r>
              <a:rPr lang="en-US" sz="1700" dirty="0" err="1"/>
              <a:t>sztuki</a:t>
            </a:r>
            <a:r>
              <a:rPr lang="en-US" sz="1700" dirty="0"/>
              <a:t> </a:t>
            </a:r>
            <a:r>
              <a:rPr lang="en-US" sz="1700" dirty="0" err="1"/>
              <a:t>wzięło</a:t>
            </a:r>
            <a:r>
              <a:rPr lang="en-US" sz="1700" dirty="0"/>
              <a:t> </a:t>
            </a:r>
            <a:r>
              <a:rPr lang="en-US" sz="1700" dirty="0" err="1"/>
              <a:t>górę</a:t>
            </a:r>
            <a:r>
              <a:rPr lang="en-US" sz="1700" dirty="0"/>
              <a:t>.  </a:t>
            </a:r>
            <a:r>
              <a:rPr lang="en-US" sz="1700" dirty="0" err="1"/>
              <a:t>Obrazy</a:t>
            </a:r>
            <a:r>
              <a:rPr lang="en-US" sz="1700" dirty="0"/>
              <a:t> </a:t>
            </a:r>
            <a:r>
              <a:rPr lang="en-US" sz="1700" dirty="0" err="1"/>
              <a:t>Velazqueza</a:t>
            </a:r>
            <a:r>
              <a:rPr lang="en-US" sz="1700" dirty="0"/>
              <a:t> to </a:t>
            </a:r>
            <a:r>
              <a:rPr lang="en-US" sz="1700" dirty="0" err="1"/>
              <a:t>przede</a:t>
            </a:r>
            <a:r>
              <a:rPr lang="en-US" sz="1700" dirty="0"/>
              <a:t> </a:t>
            </a:r>
            <a:r>
              <a:rPr lang="en-US" sz="1700" dirty="0" err="1"/>
              <a:t>wszystkim</a:t>
            </a:r>
            <a:r>
              <a:rPr lang="en-US" sz="1700" dirty="0"/>
              <a:t> </a:t>
            </a:r>
            <a:r>
              <a:rPr lang="en-US" sz="1700" dirty="0" err="1"/>
              <a:t>portrety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sceny</a:t>
            </a:r>
            <a:r>
              <a:rPr lang="en-US" sz="1700" dirty="0"/>
              <a:t> </a:t>
            </a:r>
            <a:r>
              <a:rPr lang="en-US" sz="1700" dirty="0" err="1"/>
              <a:t>przedstawiające</a:t>
            </a:r>
            <a:r>
              <a:rPr lang="en-US" sz="1700" dirty="0"/>
              <a:t> </a:t>
            </a:r>
            <a:r>
              <a:rPr lang="en-US" sz="1700" dirty="0" err="1"/>
              <a:t>rodzinę</a:t>
            </a:r>
            <a:r>
              <a:rPr lang="en-US" sz="1700" dirty="0"/>
              <a:t> </a:t>
            </a:r>
            <a:r>
              <a:rPr lang="en-US" sz="1700" dirty="0" err="1"/>
              <a:t>królewską</a:t>
            </a:r>
            <a:r>
              <a:rPr lang="en-US" sz="1700" dirty="0"/>
              <a:t> </a:t>
            </a:r>
            <a:r>
              <a:rPr lang="en-US" sz="1700" dirty="0" err="1"/>
              <a:t>lub</a:t>
            </a:r>
            <a:r>
              <a:rPr lang="en-US" sz="1700" dirty="0"/>
              <a:t> </a:t>
            </a:r>
            <a:r>
              <a:rPr lang="en-US" sz="1700" dirty="0" err="1"/>
              <a:t>wydarzenia</a:t>
            </a:r>
            <a:r>
              <a:rPr lang="en-US" sz="1700" dirty="0"/>
              <a:t> </a:t>
            </a:r>
            <a:r>
              <a:rPr lang="en-US" sz="1700" dirty="0" err="1"/>
              <a:t>związane</a:t>
            </a:r>
            <a:r>
              <a:rPr lang="en-US" sz="1700" dirty="0"/>
              <a:t> z </a:t>
            </a:r>
            <a:r>
              <a:rPr lang="en-US" sz="1700" dirty="0" err="1"/>
              <a:t>historią</a:t>
            </a:r>
            <a:r>
              <a:rPr lang="en-US" sz="1700" dirty="0"/>
              <a:t> </a:t>
            </a:r>
            <a:r>
              <a:rPr lang="en-US" sz="1700" dirty="0" err="1"/>
              <a:t>Hiszpanii</a:t>
            </a:r>
            <a:r>
              <a:rPr lang="en-US" sz="1700" dirty="0"/>
              <a:t> </a:t>
            </a:r>
            <a:r>
              <a:rPr lang="en-US" sz="1700" dirty="0" err="1"/>
              <a:t>oraz</a:t>
            </a:r>
            <a:r>
              <a:rPr lang="en-US" sz="1700" dirty="0"/>
              <a:t>, co </a:t>
            </a:r>
            <a:r>
              <a:rPr lang="en-US" sz="1700" dirty="0" err="1"/>
              <a:t>charakterystyczne</a:t>
            </a:r>
            <a:r>
              <a:rPr lang="en-US" sz="1700" dirty="0"/>
              <a:t> </a:t>
            </a:r>
            <a:r>
              <a:rPr lang="en-US" sz="1700" dirty="0" err="1"/>
              <a:t>dla</a:t>
            </a:r>
            <a:r>
              <a:rPr lang="en-US" sz="1700" dirty="0"/>
              <a:t> </a:t>
            </a:r>
            <a:r>
              <a:rPr lang="en-US" sz="1700" dirty="0" err="1"/>
              <a:t>baroku</a:t>
            </a:r>
            <a:r>
              <a:rPr lang="en-US" sz="1700" dirty="0"/>
              <a:t>, </a:t>
            </a:r>
            <a:r>
              <a:rPr lang="en-US" sz="1700" dirty="0" err="1"/>
              <a:t>także</a:t>
            </a:r>
            <a:r>
              <a:rPr lang="en-US" sz="1700" dirty="0"/>
              <a:t> </a:t>
            </a:r>
            <a:r>
              <a:rPr lang="en-US" sz="1700" dirty="0" err="1"/>
              <a:t>sporo</a:t>
            </a:r>
            <a:r>
              <a:rPr lang="en-US" sz="1700" dirty="0"/>
              <a:t> jest </a:t>
            </a:r>
            <a:r>
              <a:rPr lang="en-US" sz="1700" dirty="0" err="1"/>
              <a:t>obrazów</a:t>
            </a:r>
            <a:r>
              <a:rPr lang="en-US" sz="1700" dirty="0"/>
              <a:t> o </a:t>
            </a:r>
            <a:r>
              <a:rPr lang="en-US" sz="1700" dirty="0" err="1"/>
              <a:t>tematyce</a:t>
            </a:r>
            <a:r>
              <a:rPr lang="en-US" sz="1700" dirty="0"/>
              <a:t> </a:t>
            </a:r>
            <a:r>
              <a:rPr lang="en-US" sz="1700" dirty="0" err="1"/>
              <a:t>religijnej</a:t>
            </a:r>
            <a:r>
              <a:rPr lang="en-US" sz="1700" dirty="0"/>
              <a:t>.  </a:t>
            </a:r>
            <a:r>
              <a:rPr lang="en-US" sz="1700" dirty="0" err="1"/>
              <a:t>Najbardziej</a:t>
            </a:r>
            <a:r>
              <a:rPr lang="en-US" sz="1700" dirty="0"/>
              <a:t> </a:t>
            </a:r>
            <a:r>
              <a:rPr lang="en-US" sz="1700" dirty="0" err="1"/>
              <a:t>znane</a:t>
            </a:r>
            <a:r>
              <a:rPr lang="en-US" sz="1700" dirty="0"/>
              <a:t> </a:t>
            </a:r>
            <a:r>
              <a:rPr lang="en-US" sz="1700" dirty="0" err="1"/>
              <a:t>obrazy</a:t>
            </a:r>
            <a:r>
              <a:rPr lang="en-US" sz="1700" dirty="0"/>
              <a:t> </a:t>
            </a:r>
            <a:r>
              <a:rPr lang="en-US" sz="1700" dirty="0" err="1"/>
              <a:t>tego</a:t>
            </a:r>
            <a:r>
              <a:rPr lang="en-US" sz="1700" dirty="0"/>
              <a:t> </a:t>
            </a:r>
            <a:r>
              <a:rPr lang="en-US" sz="1700" dirty="0" err="1"/>
              <a:t>twórcy</a:t>
            </a:r>
            <a:r>
              <a:rPr lang="en-US" sz="1700" dirty="0"/>
              <a:t> to: „</a:t>
            </a:r>
            <a:r>
              <a:rPr lang="en-US" sz="1700" dirty="0" err="1"/>
              <a:t>Chrystus</a:t>
            </a:r>
            <a:r>
              <a:rPr lang="en-US" sz="1700" dirty="0"/>
              <a:t> w </a:t>
            </a:r>
            <a:r>
              <a:rPr lang="en-US" sz="1700" dirty="0" err="1"/>
              <a:t>domu</a:t>
            </a:r>
            <a:r>
              <a:rPr lang="en-US" sz="1700" dirty="0"/>
              <a:t> Marty </a:t>
            </a:r>
            <a:r>
              <a:rPr lang="en-US" sz="1700" dirty="0" err="1"/>
              <a:t>i</a:t>
            </a:r>
            <a:r>
              <a:rPr lang="en-US" sz="1700" dirty="0"/>
              <a:t> Marii”, „</a:t>
            </a:r>
            <a:r>
              <a:rPr lang="en-US" sz="1700" dirty="0" err="1"/>
              <a:t>Chrystus</a:t>
            </a:r>
            <a:r>
              <a:rPr lang="en-US" sz="1700" dirty="0"/>
              <a:t> </a:t>
            </a:r>
            <a:r>
              <a:rPr lang="en-US" sz="1700" dirty="0" err="1"/>
              <a:t>ukrzyżowany</a:t>
            </a:r>
            <a:r>
              <a:rPr lang="en-US" sz="1700" dirty="0"/>
              <a:t>”, „Panny </a:t>
            </a:r>
            <a:r>
              <a:rPr lang="en-US" sz="1700" dirty="0" err="1"/>
              <a:t>dworskie</a:t>
            </a:r>
            <a:r>
              <a:rPr lang="en-US" sz="1700" dirty="0"/>
              <a:t>”, „</a:t>
            </a:r>
            <a:r>
              <a:rPr lang="en-US" sz="1700" dirty="0" err="1"/>
              <a:t>Wenus</a:t>
            </a:r>
            <a:r>
              <a:rPr lang="en-US" sz="1700" dirty="0"/>
              <a:t> </a:t>
            </a:r>
            <a:r>
              <a:rPr lang="en-US" sz="1700" dirty="0" err="1"/>
              <a:t>ze</a:t>
            </a:r>
            <a:r>
              <a:rPr lang="en-US" sz="1700" dirty="0"/>
              <a:t> </a:t>
            </a:r>
            <a:r>
              <a:rPr lang="en-US" sz="1700" dirty="0" err="1"/>
              <a:t>zwierciadłem</a:t>
            </a:r>
            <a:r>
              <a:rPr lang="en-US" sz="1700" dirty="0"/>
              <a:t>”</a:t>
            </a:r>
            <a:endParaRPr lang="pl-PL"/>
          </a:p>
        </p:txBody>
      </p:sp>
      <p:pic>
        <p:nvPicPr>
          <p:cNvPr id="5" name="Obraz 5" descr="Obraz zawierający osoba, budynek, mężczyzna, zewnętrzne&#10;&#10;Opis wygenerowany automatycznie">
            <a:extLst>
              <a:ext uri="{FF2B5EF4-FFF2-40B4-BE49-F238E27FC236}">
                <a16:creationId xmlns:a16="http://schemas.microsoft.com/office/drawing/2014/main" id="{DE075397-B2BF-4F79-A6D4-F4D6FD0F7A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062" r="9036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8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D3DDE1-DB8F-4656-8650-66A6BD93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99669"/>
            <a:ext cx="4376061" cy="227361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cap="all" dirty="0"/>
              <a:t>PETER PAUL RUBENs</a:t>
            </a:r>
            <a:endParaRPr lang="en-US" sz="5200" dirty="0" err="1"/>
          </a:p>
          <a:p>
            <a:pPr>
              <a:lnSpc>
                <a:spcPct val="90000"/>
              </a:lnSpc>
            </a:pPr>
            <a:endParaRPr lang="en-US" sz="5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8389B53-8250-4DC0-8277-B8877A804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097752"/>
            <a:ext cx="6268770" cy="3083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Sir Peter Paul Rubens </a:t>
            </a:r>
            <a:r>
              <a:rPr lang="en-US" dirty="0" err="1"/>
              <a:t>urodził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28 </a:t>
            </a:r>
            <a:r>
              <a:rPr lang="en-US" dirty="0" err="1"/>
              <a:t>czerwca</a:t>
            </a:r>
            <a:r>
              <a:rPr lang="en-US" dirty="0"/>
              <a:t> 1577 </a:t>
            </a:r>
            <a:r>
              <a:rPr lang="en-US" dirty="0" err="1"/>
              <a:t>roku</a:t>
            </a:r>
            <a:r>
              <a:rPr lang="en-US" dirty="0"/>
              <a:t> w </a:t>
            </a:r>
            <a:r>
              <a:rPr lang="en-US" dirty="0" err="1"/>
              <a:t>niemieckim</a:t>
            </a:r>
            <a:r>
              <a:rPr lang="en-US" dirty="0"/>
              <a:t> </a:t>
            </a:r>
            <a:r>
              <a:rPr lang="en-US" dirty="0" err="1"/>
              <a:t>miasteczku</a:t>
            </a:r>
            <a:r>
              <a:rPr lang="en-US" dirty="0"/>
              <a:t> Siegen, ale </a:t>
            </a:r>
            <a:r>
              <a:rPr lang="en-US" dirty="0" err="1"/>
              <a:t>swoje</a:t>
            </a:r>
            <a:r>
              <a:rPr lang="en-US" dirty="0"/>
              <a:t> </a:t>
            </a:r>
            <a:r>
              <a:rPr lang="en-US" dirty="0" err="1"/>
              <a:t>dorosłe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artystyczne</a:t>
            </a:r>
            <a:r>
              <a:rPr lang="en-US" dirty="0"/>
              <a:t> </a:t>
            </a:r>
            <a:r>
              <a:rPr lang="en-US" dirty="0" err="1"/>
              <a:t>życie</a:t>
            </a:r>
            <a:r>
              <a:rPr lang="en-US" dirty="0"/>
              <a:t> </a:t>
            </a:r>
            <a:r>
              <a:rPr lang="en-US" dirty="0" err="1"/>
              <a:t>związał</a:t>
            </a:r>
            <a:r>
              <a:rPr lang="en-US" dirty="0"/>
              <a:t> z </a:t>
            </a:r>
            <a:r>
              <a:rPr lang="en-US" dirty="0" err="1"/>
              <a:t>Flandrią</a:t>
            </a:r>
            <a:r>
              <a:rPr lang="en-US" dirty="0"/>
              <a:t>, </a:t>
            </a:r>
            <a:r>
              <a:rPr lang="en-US" dirty="0" err="1"/>
              <a:t>skąd</a:t>
            </a:r>
            <a:r>
              <a:rPr lang="en-US" dirty="0"/>
              <a:t> </a:t>
            </a:r>
            <a:r>
              <a:rPr lang="en-US" dirty="0" err="1"/>
              <a:t>pochodziła</a:t>
            </a:r>
            <a:r>
              <a:rPr lang="en-US" dirty="0"/>
              <a:t> </a:t>
            </a:r>
            <a:r>
              <a:rPr lang="en-US" dirty="0" err="1"/>
              <a:t>jego</a:t>
            </a:r>
            <a:r>
              <a:rPr lang="en-US" dirty="0"/>
              <a:t> </a:t>
            </a:r>
            <a:r>
              <a:rPr lang="en-US" dirty="0" err="1"/>
              <a:t>rodzina</a:t>
            </a:r>
            <a:r>
              <a:rPr lang="en-US" dirty="0"/>
              <a:t>. Rubens jest </a:t>
            </a:r>
            <a:r>
              <a:rPr lang="en-US" dirty="0" err="1"/>
              <a:t>chyba</a:t>
            </a:r>
            <a:r>
              <a:rPr lang="en-US" dirty="0"/>
              <a:t> </a:t>
            </a:r>
            <a:r>
              <a:rPr lang="en-US" dirty="0" err="1"/>
              <a:t>najbardziej</a:t>
            </a:r>
            <a:r>
              <a:rPr lang="en-US" dirty="0"/>
              <a:t> </a:t>
            </a:r>
            <a:r>
              <a:rPr lang="en-US" dirty="0" err="1"/>
              <a:t>znanym</a:t>
            </a:r>
            <a:r>
              <a:rPr lang="en-US" dirty="0"/>
              <a:t> </a:t>
            </a:r>
            <a:r>
              <a:rPr lang="en-US" dirty="0" err="1"/>
              <a:t>przedstawicielem</a:t>
            </a:r>
            <a:r>
              <a:rPr lang="en-US" dirty="0"/>
              <a:t> </a:t>
            </a:r>
            <a:r>
              <a:rPr lang="en-US" dirty="0" err="1"/>
              <a:t>malarstwa</a:t>
            </a:r>
            <a:r>
              <a:rPr lang="en-US" dirty="0"/>
              <a:t> </a:t>
            </a:r>
            <a:r>
              <a:rPr lang="en-US" dirty="0" err="1"/>
              <a:t>barokowego</a:t>
            </a:r>
            <a:r>
              <a:rPr lang="en-US" dirty="0"/>
              <a:t>. </a:t>
            </a:r>
            <a:r>
              <a:rPr lang="en-US" dirty="0" err="1"/>
              <a:t>Najbardziej</a:t>
            </a:r>
            <a:r>
              <a:rPr lang="en-US" dirty="0"/>
              <a:t> </a:t>
            </a:r>
            <a:r>
              <a:rPr lang="en-US" dirty="0" err="1"/>
              <a:t>znane</a:t>
            </a:r>
            <a:r>
              <a:rPr lang="en-US" dirty="0"/>
              <a:t> </a:t>
            </a:r>
            <a:r>
              <a:rPr lang="en-US" dirty="0" err="1"/>
              <a:t>dzieła</a:t>
            </a:r>
            <a:r>
              <a:rPr lang="en-US" dirty="0"/>
              <a:t> </a:t>
            </a:r>
            <a:r>
              <a:rPr lang="en-US" dirty="0" err="1"/>
              <a:t>inspirowane</a:t>
            </a:r>
            <a:r>
              <a:rPr lang="en-US" dirty="0"/>
              <a:t> </a:t>
            </a:r>
            <a:r>
              <a:rPr lang="en-US" dirty="0" err="1"/>
              <a:t>wiarą</a:t>
            </a:r>
            <a:r>
              <a:rPr lang="en-US" dirty="0"/>
              <a:t> to: „</a:t>
            </a:r>
            <a:r>
              <a:rPr lang="en-US" dirty="0" err="1"/>
              <a:t>Rzeź</a:t>
            </a:r>
            <a:r>
              <a:rPr lang="en-US" dirty="0"/>
              <a:t> </a:t>
            </a:r>
            <a:r>
              <a:rPr lang="en-US" dirty="0" err="1"/>
              <a:t>niewiniątek</a:t>
            </a:r>
            <a:r>
              <a:rPr lang="en-US" dirty="0"/>
              <a:t>”, „</a:t>
            </a:r>
            <a:r>
              <a:rPr lang="en-US" dirty="0" err="1"/>
              <a:t>Podwyższenie</a:t>
            </a:r>
            <a:r>
              <a:rPr lang="en-US" dirty="0"/>
              <a:t> </a:t>
            </a:r>
            <a:r>
              <a:rPr lang="en-US" dirty="0" err="1"/>
              <a:t>Krzyża</a:t>
            </a:r>
            <a:r>
              <a:rPr lang="en-US" dirty="0"/>
              <a:t>”, „</a:t>
            </a:r>
            <a:r>
              <a:rPr lang="en-US" dirty="0" err="1"/>
              <a:t>Wniebowzięcie</a:t>
            </a:r>
            <a:r>
              <a:rPr lang="en-US" dirty="0"/>
              <a:t> NMP”, „</a:t>
            </a:r>
            <a:r>
              <a:rPr lang="en-US" dirty="0" err="1"/>
              <a:t>Pokłon</a:t>
            </a:r>
            <a:r>
              <a:rPr lang="en-US" dirty="0"/>
              <a:t> </a:t>
            </a:r>
            <a:r>
              <a:rPr lang="en-US" dirty="0" err="1"/>
              <a:t>Trzech</a:t>
            </a:r>
            <a:r>
              <a:rPr lang="en-US" dirty="0"/>
              <a:t> </a:t>
            </a:r>
            <a:r>
              <a:rPr lang="en-US" dirty="0" err="1"/>
              <a:t>Króli</a:t>
            </a:r>
            <a:r>
              <a:rPr lang="en-US" dirty="0"/>
              <a:t>”, „</a:t>
            </a:r>
            <a:r>
              <a:rPr lang="en-US" dirty="0" err="1"/>
              <a:t>Ostatnia</a:t>
            </a:r>
            <a:r>
              <a:rPr lang="en-US" dirty="0"/>
              <a:t> </a:t>
            </a:r>
            <a:r>
              <a:rPr lang="en-US" dirty="0" err="1"/>
              <a:t>Komunia</a:t>
            </a:r>
            <a:r>
              <a:rPr lang="en-US" dirty="0"/>
              <a:t> </a:t>
            </a:r>
            <a:r>
              <a:rPr lang="en-US" dirty="0" err="1"/>
              <a:t>Św</a:t>
            </a:r>
            <a:r>
              <a:rPr lang="en-US" dirty="0"/>
              <a:t>. Franciszka z </a:t>
            </a:r>
            <a:r>
              <a:rPr lang="en-US" dirty="0" err="1"/>
              <a:t>Asyżu</a:t>
            </a:r>
            <a:r>
              <a:rPr lang="en-US" dirty="0"/>
              <a:t>”.</a:t>
            </a:r>
            <a:endParaRPr lang="pl-PL" dirty="0"/>
          </a:p>
        </p:txBody>
      </p:sp>
      <p:pic>
        <p:nvPicPr>
          <p:cNvPr id="5" name="Obraz 5" descr="Obraz zawierający mężczyzna, stojące, kobieta, siedzi&#10;&#10;Opis wygenerowany automatycznie">
            <a:extLst>
              <a:ext uri="{FF2B5EF4-FFF2-40B4-BE49-F238E27FC236}">
                <a16:creationId xmlns:a16="http://schemas.microsoft.com/office/drawing/2014/main" id="{270ED19C-F4FD-4619-9477-63180D7D83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279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0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58A913-F260-4BCA-AA6B-E8B80CD30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5703416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5200" b="0" dirty="0"/>
            </a:br>
            <a:r>
              <a:rPr lang="en-US" cap="all" dirty="0"/>
              <a:t>REMBRANDT</a:t>
            </a:r>
            <a:endParaRPr lang="en-US" sz="5200" dirty="0"/>
          </a:p>
          <a:p>
            <a:pPr>
              <a:lnSpc>
                <a:spcPct val="90000"/>
              </a:lnSpc>
            </a:pPr>
            <a:endParaRPr lang="en-US" sz="5200" b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F1D39CA-446C-456A-8050-1A0D15E9C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Rembrandt</a:t>
            </a:r>
            <a:r>
              <a:rPr lang="en-US" b="1" dirty="0"/>
              <a:t> </a:t>
            </a:r>
            <a:r>
              <a:rPr lang="en-US" dirty="0" err="1"/>
              <a:t>uważany</a:t>
            </a:r>
            <a:r>
              <a:rPr lang="en-US" dirty="0"/>
              <a:t> jest za </a:t>
            </a:r>
            <a:r>
              <a:rPr lang="en-US" dirty="0" err="1"/>
              <a:t>najwybitniejszego</a:t>
            </a:r>
            <a:r>
              <a:rPr lang="en-US" dirty="0"/>
              <a:t> </a:t>
            </a:r>
            <a:r>
              <a:rPr lang="en-US" dirty="0" err="1"/>
              <a:t>malarza</a:t>
            </a:r>
            <a:r>
              <a:rPr lang="en-US" dirty="0"/>
              <a:t> w </a:t>
            </a:r>
            <a:r>
              <a:rPr lang="en-US" dirty="0" err="1"/>
              <a:t>historii</a:t>
            </a:r>
            <a:r>
              <a:rPr lang="en-US" dirty="0"/>
              <a:t> </a:t>
            </a:r>
            <a:r>
              <a:rPr lang="en-US" dirty="0" err="1"/>
              <a:t>świata</a:t>
            </a:r>
            <a:r>
              <a:rPr lang="en-US" dirty="0"/>
              <a:t>. Rembrandt </a:t>
            </a:r>
            <a:r>
              <a:rPr lang="en-US" dirty="0" err="1"/>
              <a:t>przyszedł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świat</a:t>
            </a:r>
            <a:r>
              <a:rPr lang="en-US" dirty="0"/>
              <a:t> 15 </a:t>
            </a:r>
            <a:r>
              <a:rPr lang="en-US" dirty="0" err="1"/>
              <a:t>lipca</a:t>
            </a:r>
            <a:r>
              <a:rPr lang="en-US" dirty="0"/>
              <a:t> 1606 </a:t>
            </a:r>
            <a:r>
              <a:rPr lang="en-US" dirty="0" err="1"/>
              <a:t>roku</a:t>
            </a:r>
            <a:r>
              <a:rPr lang="en-US" dirty="0"/>
              <a:t> w </a:t>
            </a:r>
            <a:r>
              <a:rPr lang="en-US" dirty="0" err="1"/>
              <a:t>jednym</a:t>
            </a:r>
            <a:r>
              <a:rPr lang="en-US" dirty="0"/>
              <a:t> z </a:t>
            </a:r>
            <a:r>
              <a:rPr lang="en-US" dirty="0" err="1"/>
              <a:t>miast</a:t>
            </a:r>
            <a:r>
              <a:rPr lang="en-US" dirty="0"/>
              <a:t> </a:t>
            </a:r>
            <a:r>
              <a:rPr lang="en-US" dirty="0" err="1"/>
              <a:t>holenderskich</a:t>
            </a:r>
            <a:r>
              <a:rPr lang="en-US" dirty="0"/>
              <a:t>, </a:t>
            </a:r>
            <a:r>
              <a:rPr lang="en-US" dirty="0" err="1"/>
              <a:t>uważany</a:t>
            </a:r>
            <a:r>
              <a:rPr lang="en-US" dirty="0"/>
              <a:t> jest za </a:t>
            </a:r>
            <a:r>
              <a:rPr lang="en-US" dirty="0" err="1"/>
              <a:t>najznakomitszego</a:t>
            </a:r>
            <a:r>
              <a:rPr lang="en-US" dirty="0"/>
              <a:t> </a:t>
            </a:r>
            <a:r>
              <a:rPr lang="en-US" dirty="0" err="1"/>
              <a:t>przedstawiciela</a:t>
            </a:r>
            <a:r>
              <a:rPr lang="en-US" dirty="0"/>
              <a:t> </a:t>
            </a:r>
            <a:r>
              <a:rPr lang="en-US" dirty="0" err="1"/>
              <a:t>malarstwa</a:t>
            </a:r>
            <a:r>
              <a:rPr lang="en-US" b="1" dirty="0"/>
              <a:t> </a:t>
            </a:r>
            <a:r>
              <a:rPr lang="en-US" dirty="0" err="1"/>
              <a:t>barokowego</a:t>
            </a:r>
            <a:r>
              <a:rPr lang="en-US" dirty="0"/>
              <a:t>. </a:t>
            </a:r>
            <a:r>
              <a:rPr lang="en-US" dirty="0" err="1"/>
              <a:t>Jego</a:t>
            </a:r>
            <a:r>
              <a:rPr lang="en-US" dirty="0"/>
              <a:t> </a:t>
            </a:r>
            <a:r>
              <a:rPr lang="en-US" dirty="0" err="1"/>
              <a:t>najbardziej</a:t>
            </a:r>
            <a:r>
              <a:rPr lang="en-US" dirty="0"/>
              <a:t> </a:t>
            </a:r>
            <a:r>
              <a:rPr lang="en-US" dirty="0" err="1"/>
              <a:t>znane</a:t>
            </a:r>
            <a:r>
              <a:rPr lang="en-US" dirty="0"/>
              <a:t> </a:t>
            </a:r>
            <a:r>
              <a:rPr lang="en-US" dirty="0" err="1"/>
              <a:t>dzieła</a:t>
            </a:r>
            <a:r>
              <a:rPr lang="en-US" dirty="0"/>
              <a:t> </a:t>
            </a:r>
            <a:r>
              <a:rPr lang="en-US" dirty="0" err="1"/>
              <a:t>Rembrandta</a:t>
            </a:r>
            <a:r>
              <a:rPr lang="en-US" dirty="0"/>
              <a:t> to: </a:t>
            </a:r>
            <a:r>
              <a:rPr lang="en-US" dirty="0" err="1"/>
              <a:t>autoportrety</a:t>
            </a:r>
            <a:r>
              <a:rPr lang="en-US" dirty="0"/>
              <a:t> z </a:t>
            </a:r>
            <a:r>
              <a:rPr lang="en-US" dirty="0" err="1"/>
              <a:t>różnych</a:t>
            </a:r>
            <a:r>
              <a:rPr lang="en-US" dirty="0"/>
              <a:t> </a:t>
            </a:r>
            <a:r>
              <a:rPr lang="en-US" dirty="0" err="1"/>
              <a:t>lat</a:t>
            </a:r>
            <a:r>
              <a:rPr lang="en-US" dirty="0"/>
              <a:t>, „</a:t>
            </a:r>
            <a:r>
              <a:rPr lang="en-US" dirty="0" err="1"/>
              <a:t>Lekcja</a:t>
            </a:r>
            <a:r>
              <a:rPr lang="en-US" dirty="0"/>
              <a:t> </a:t>
            </a:r>
            <a:r>
              <a:rPr lang="en-US" dirty="0" err="1"/>
              <a:t>anatomii</a:t>
            </a:r>
            <a:r>
              <a:rPr lang="en-US" dirty="0"/>
              <a:t> </a:t>
            </a:r>
            <a:r>
              <a:rPr lang="en-US" dirty="0" err="1"/>
              <a:t>doktora</a:t>
            </a:r>
            <a:r>
              <a:rPr lang="en-US" dirty="0"/>
              <a:t> </a:t>
            </a:r>
            <a:r>
              <a:rPr lang="en-US" dirty="0" err="1"/>
              <a:t>Tulpa</a:t>
            </a:r>
            <a:r>
              <a:rPr lang="en-US" dirty="0"/>
              <a:t>”, „</a:t>
            </a:r>
            <a:r>
              <a:rPr lang="en-US" dirty="0" err="1"/>
              <a:t>Powrót</a:t>
            </a:r>
            <a:r>
              <a:rPr lang="en-US" dirty="0"/>
              <a:t> </a:t>
            </a:r>
            <a:r>
              <a:rPr lang="en-US" dirty="0" err="1"/>
              <a:t>syna</a:t>
            </a:r>
            <a:r>
              <a:rPr lang="en-US" dirty="0"/>
              <a:t> </a:t>
            </a:r>
            <a:r>
              <a:rPr lang="en-US" dirty="0" err="1"/>
              <a:t>marnotrawnego</a:t>
            </a:r>
            <a:r>
              <a:rPr lang="en-US" dirty="0"/>
              <a:t>”, „</a:t>
            </a:r>
            <a:r>
              <a:rPr lang="en-US" dirty="0" err="1"/>
              <a:t>Żydowska</a:t>
            </a:r>
            <a:r>
              <a:rPr lang="en-US" dirty="0"/>
              <a:t> </a:t>
            </a:r>
            <a:r>
              <a:rPr lang="en-US" dirty="0" err="1"/>
              <a:t>narzeczona</a:t>
            </a:r>
            <a:r>
              <a:rPr lang="en-US" dirty="0"/>
              <a:t>”. W </a:t>
            </a:r>
            <a:r>
              <a:rPr lang="en-US" dirty="0" err="1"/>
              <a:t>Polsce</a:t>
            </a:r>
            <a:r>
              <a:rPr lang="en-US" dirty="0"/>
              <a:t> </a:t>
            </a:r>
            <a:r>
              <a:rPr lang="en-US" dirty="0" err="1"/>
              <a:t>są</a:t>
            </a:r>
            <a:r>
              <a:rPr lang="en-US" dirty="0"/>
              <a:t> </a:t>
            </a:r>
            <a:r>
              <a:rPr lang="en-US" dirty="0" err="1"/>
              <a:t>trzy</a:t>
            </a:r>
            <a:r>
              <a:rPr lang="en-US" dirty="0"/>
              <a:t> </a:t>
            </a:r>
            <a:r>
              <a:rPr lang="en-US" dirty="0" err="1"/>
              <a:t>jego</a:t>
            </a:r>
            <a:r>
              <a:rPr lang="en-US" dirty="0"/>
              <a:t> </a:t>
            </a:r>
            <a:r>
              <a:rPr lang="en-US" dirty="0" err="1"/>
              <a:t>obrazy</a:t>
            </a:r>
            <a:r>
              <a:rPr lang="en-US" dirty="0"/>
              <a:t> „</a:t>
            </a:r>
            <a:r>
              <a:rPr lang="en-US" dirty="0" err="1"/>
              <a:t>Dziewczyna</a:t>
            </a:r>
            <a:r>
              <a:rPr lang="en-US" dirty="0"/>
              <a:t> w </a:t>
            </a:r>
            <a:r>
              <a:rPr lang="en-US" dirty="0" err="1"/>
              <a:t>kapeluszu</a:t>
            </a:r>
            <a:r>
              <a:rPr lang="en-US" dirty="0"/>
              <a:t>”, „</a:t>
            </a:r>
            <a:r>
              <a:rPr lang="en-US" dirty="0" err="1"/>
              <a:t>Uczony</a:t>
            </a:r>
            <a:r>
              <a:rPr lang="en-US" dirty="0"/>
              <a:t> </a:t>
            </a:r>
            <a:r>
              <a:rPr lang="en-US" dirty="0" err="1"/>
              <a:t>przy</a:t>
            </a:r>
            <a:r>
              <a:rPr lang="en-US" dirty="0"/>
              <a:t> </a:t>
            </a:r>
            <a:r>
              <a:rPr lang="en-US" dirty="0" err="1"/>
              <a:t>pulpicie</a:t>
            </a:r>
            <a:r>
              <a:rPr lang="en-US" dirty="0"/>
              <a:t>” </a:t>
            </a:r>
            <a:r>
              <a:rPr lang="en-US" dirty="0" err="1"/>
              <a:t>i</a:t>
            </a:r>
            <a:r>
              <a:rPr lang="en-US" dirty="0"/>
              <a:t> „</a:t>
            </a:r>
            <a:r>
              <a:rPr lang="en-US" dirty="0" err="1"/>
              <a:t>Krajobraz</a:t>
            </a:r>
            <a:r>
              <a:rPr lang="en-US" dirty="0"/>
              <a:t> z </a:t>
            </a:r>
            <a:r>
              <a:rPr lang="en-US" dirty="0" err="1"/>
              <a:t>miłosiernym</a:t>
            </a:r>
            <a:r>
              <a:rPr lang="en-US" dirty="0"/>
              <a:t> </a:t>
            </a:r>
            <a:r>
              <a:rPr lang="en-US" dirty="0" err="1"/>
              <a:t>Samarytaninem</a:t>
            </a:r>
            <a:r>
              <a:rPr lang="en-US" dirty="0"/>
              <a:t>”</a:t>
            </a:r>
            <a:r>
              <a:rPr lang="en-US" sz="1700" dirty="0"/>
              <a:t>.</a:t>
            </a:r>
            <a:endParaRPr lang="pl-PL"/>
          </a:p>
        </p:txBody>
      </p:sp>
      <p:pic>
        <p:nvPicPr>
          <p:cNvPr id="5" name="Obraz 5" descr="Obraz zawierający osoba, wewnątrz, mężczyzna, stojące&#10;&#10;Opis wygenerowany automatycznie">
            <a:extLst>
              <a:ext uri="{FF2B5EF4-FFF2-40B4-BE49-F238E27FC236}">
                <a16:creationId xmlns:a16="http://schemas.microsoft.com/office/drawing/2014/main" id="{75FFF72D-5172-4DFD-94E6-CE0F9ED426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900" r="6534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1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7AADB18-4426-425F-A120-1801C93F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KOŚCIÓŁ WIZYTEK W WARSZAWIE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9C59500-0239-4A7A-AEF4-431573E0A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Jedynym</a:t>
            </a:r>
            <a:r>
              <a:rPr lang="en-US" sz="2000" dirty="0"/>
              <a:t> z </a:t>
            </a:r>
            <a:r>
              <a:rPr lang="en-US" sz="2000" dirty="0" err="1"/>
              <a:t>najpiękniejszych</a:t>
            </a:r>
            <a:r>
              <a:rPr lang="en-US" sz="2000" dirty="0"/>
              <a:t> </a:t>
            </a:r>
            <a:r>
              <a:rPr lang="en-US" sz="2000" dirty="0" err="1"/>
              <a:t>zabytków</a:t>
            </a:r>
            <a:r>
              <a:rPr lang="en-US" sz="2000" dirty="0"/>
              <a:t> </a:t>
            </a:r>
            <a:r>
              <a:rPr lang="en-US" sz="2000" dirty="0" err="1"/>
              <a:t>polskiego</a:t>
            </a:r>
            <a:r>
              <a:rPr lang="en-US" sz="2000" dirty="0"/>
              <a:t> </a:t>
            </a:r>
            <a:r>
              <a:rPr lang="en-US" sz="2000" dirty="0" err="1"/>
              <a:t>baroku</a:t>
            </a:r>
            <a:r>
              <a:rPr lang="en-US" sz="2000" dirty="0"/>
              <a:t> jest </a:t>
            </a:r>
            <a:r>
              <a:rPr lang="en-US" sz="2000" dirty="0" err="1"/>
              <a:t>kościół</a:t>
            </a:r>
            <a:r>
              <a:rPr lang="en-US" sz="2000" dirty="0"/>
              <a:t> </a:t>
            </a:r>
            <a:r>
              <a:rPr lang="en-US" sz="2000" dirty="0" err="1"/>
              <a:t>Sióstr</a:t>
            </a:r>
            <a:r>
              <a:rPr lang="en-US" sz="2000" dirty="0"/>
              <a:t> </a:t>
            </a:r>
            <a:r>
              <a:rPr lang="en-US" sz="2000" dirty="0" err="1"/>
              <a:t>Wizytek</a:t>
            </a:r>
            <a:r>
              <a:rPr lang="en-US" sz="2000" dirty="0"/>
              <a:t> w Warszawie. </a:t>
            </a:r>
            <a:r>
              <a:rPr lang="en-US" sz="2000" dirty="0" err="1"/>
              <a:t>Świątynie</a:t>
            </a:r>
            <a:r>
              <a:rPr lang="en-US" sz="2000" dirty="0"/>
              <a:t> </a:t>
            </a:r>
            <a:r>
              <a:rPr lang="en-US" sz="2000" dirty="0" err="1"/>
              <a:t>wybudowano</a:t>
            </a:r>
            <a:r>
              <a:rPr lang="en-US" sz="2000" dirty="0"/>
              <a:t> w XVIII </a:t>
            </a:r>
            <a:r>
              <a:rPr lang="en-US" sz="2000" dirty="0" err="1"/>
              <a:t>wieku</a:t>
            </a:r>
            <a:r>
              <a:rPr lang="en-US" sz="2000" dirty="0"/>
              <a:t>. Do </a:t>
            </a:r>
            <a:r>
              <a:rPr lang="en-US" sz="2000" dirty="0" err="1"/>
              <a:t>dziś</a:t>
            </a:r>
            <a:r>
              <a:rPr lang="en-US" sz="2000" dirty="0"/>
              <a:t> </a:t>
            </a:r>
            <a:r>
              <a:rPr lang="en-US" sz="2000" dirty="0" err="1"/>
              <a:t>przetrwała</a:t>
            </a:r>
            <a:r>
              <a:rPr lang="en-US" sz="2000" dirty="0"/>
              <a:t> </a:t>
            </a:r>
            <a:r>
              <a:rPr lang="en-US" sz="2000" dirty="0" err="1"/>
              <a:t>wprawie</a:t>
            </a:r>
            <a:r>
              <a:rPr lang="en-US" sz="2000" dirty="0"/>
              <a:t> </a:t>
            </a:r>
            <a:r>
              <a:rPr lang="en-US" sz="2000" dirty="0" err="1"/>
              <a:t>niezmienionej</a:t>
            </a:r>
            <a:r>
              <a:rPr lang="en-US" sz="2000" dirty="0"/>
              <a:t> </a:t>
            </a:r>
            <a:r>
              <a:rPr lang="en-US" sz="2000" dirty="0" err="1"/>
              <a:t>formie</a:t>
            </a:r>
            <a:r>
              <a:rPr lang="en-US" sz="2000" dirty="0"/>
              <a:t>.</a:t>
            </a:r>
            <a:endParaRPr lang="pl-PL" sz="2000" dirty="0"/>
          </a:p>
        </p:txBody>
      </p:sp>
      <p:pic>
        <p:nvPicPr>
          <p:cNvPr id="5" name="Obraz 5" descr="Obraz zawierający zewnętrzne, budynek, droga, duży&#10;&#10;Opis wygenerowany automatycznie">
            <a:extLst>
              <a:ext uri="{FF2B5EF4-FFF2-40B4-BE49-F238E27FC236}">
                <a16:creationId xmlns:a16="http://schemas.microsoft.com/office/drawing/2014/main" id="{0DD462FC-EA73-4DF7-A27C-173407D11E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9017" r="-2" b="1283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76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3BA24B7-57FB-4B21-8011-E6252520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PAŁAC BRANICKICH W BIAŁYMSTOKU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BC71816-274F-4816-82AF-9BF44A61F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ea typeface="+mn-lt"/>
                <a:cs typeface="+mn-lt"/>
              </a:rPr>
              <a:t>Zabytkowy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pałac</a:t>
            </a:r>
            <a:r>
              <a:rPr lang="en-US" sz="2000" dirty="0">
                <a:ea typeface="+mn-lt"/>
                <a:cs typeface="+mn-lt"/>
              </a:rPr>
              <a:t> w </a:t>
            </a:r>
            <a:r>
              <a:rPr lang="en-US" sz="2000" err="1">
                <a:ea typeface="+mn-lt"/>
                <a:cs typeface="+mn-lt"/>
              </a:rPr>
              <a:t>Białymstoku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jedna</a:t>
            </a:r>
            <a:r>
              <a:rPr lang="en-US" sz="2000" dirty="0">
                <a:ea typeface="+mn-lt"/>
                <a:cs typeface="+mn-lt"/>
              </a:rPr>
              <a:t> z </a:t>
            </a:r>
            <a:r>
              <a:rPr lang="en-US" sz="2000" err="1">
                <a:ea typeface="+mn-lt"/>
                <a:cs typeface="+mn-lt"/>
              </a:rPr>
              <a:t>najlepiej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zachowanych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rezydencji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magnackich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epoki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saskiej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ziemiach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dawnej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Rzeczypospolitej</a:t>
            </a:r>
            <a:r>
              <a:rPr lang="en-US" sz="2000" dirty="0">
                <a:ea typeface="+mn-lt"/>
                <a:cs typeface="+mn-lt"/>
              </a:rPr>
              <a:t> w </a:t>
            </a:r>
            <a:r>
              <a:rPr lang="en-US" sz="2000" err="1">
                <a:ea typeface="+mn-lt"/>
                <a:cs typeface="+mn-lt"/>
              </a:rPr>
              <a:t>stylu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późnobarokowym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określany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mianem</a:t>
            </a:r>
            <a:r>
              <a:rPr lang="en-US" sz="2000" dirty="0">
                <a:ea typeface="+mn-lt"/>
                <a:cs typeface="+mn-lt"/>
              </a:rPr>
              <a:t> „</a:t>
            </a:r>
            <a:r>
              <a:rPr lang="en-US" sz="2000" err="1">
                <a:ea typeface="+mn-lt"/>
                <a:cs typeface="+mn-lt"/>
              </a:rPr>
              <a:t>Wersalu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Podlasia</a:t>
            </a:r>
            <a:r>
              <a:rPr lang="en-US" sz="2000" dirty="0">
                <a:ea typeface="+mn-lt"/>
                <a:cs typeface="+mn-lt"/>
              </a:rPr>
              <a:t>”</a:t>
            </a:r>
            <a:r>
              <a:rPr lang="en-US" sz="1700" dirty="0">
                <a:ea typeface="+mn-lt"/>
                <a:cs typeface="+mn-lt"/>
              </a:rPr>
              <a:t>,</a:t>
            </a:r>
            <a:endParaRPr lang="en-US" sz="1700" dirty="0"/>
          </a:p>
        </p:txBody>
      </p:sp>
      <p:pic>
        <p:nvPicPr>
          <p:cNvPr id="5" name="Obraz 5" descr="Obraz zawierający trawa, zewnętrzne, budynek, ławka&#10;&#10;Opis wygenerowany automatycznie">
            <a:extLst>
              <a:ext uri="{FF2B5EF4-FFF2-40B4-BE49-F238E27FC236}">
                <a16:creationId xmlns:a16="http://schemas.microsoft.com/office/drawing/2014/main" id="{AD6B3B98-FDCE-4287-A821-7E2F9C9CE1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3487" r="13487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70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456B1AB-BA11-432B-AA62-02A956AE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PAŁAC W WILANOWIE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7C7960-1235-44F6-9204-5B013F45F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ea typeface="+mn-lt"/>
                <a:cs typeface="+mn-lt"/>
              </a:rPr>
              <a:t>Pałac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err="1">
                <a:ea typeface="+mn-lt"/>
                <a:cs typeface="+mn-lt"/>
              </a:rPr>
              <a:t>Wilanowie</a:t>
            </a:r>
            <a:r>
              <a:rPr lang="en-US" sz="2000" dirty="0">
                <a:ea typeface="+mn-lt"/>
                <a:cs typeface="+mn-lt"/>
              </a:rPr>
              <a:t> – </a:t>
            </a:r>
            <a:r>
              <a:rPr lang="en-US" sz="2000" err="1">
                <a:ea typeface="+mn-lt"/>
                <a:cs typeface="+mn-lt"/>
              </a:rPr>
              <a:t>barokowy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pałac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królewski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znajdujący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się</a:t>
            </a:r>
            <a:r>
              <a:rPr lang="en-US" sz="2000" dirty="0">
                <a:ea typeface="+mn-lt"/>
                <a:cs typeface="+mn-lt"/>
              </a:rPr>
              <a:t> w Warszawie, w </a:t>
            </a:r>
            <a:r>
              <a:rPr lang="en-US" sz="2000" err="1">
                <a:ea typeface="+mn-lt"/>
                <a:cs typeface="+mn-lt"/>
              </a:rPr>
              <a:t>dzielnicy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Wilanów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err="1">
                <a:ea typeface="+mn-lt"/>
                <a:cs typeface="+mn-lt"/>
              </a:rPr>
              <a:t>Został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wzniesiony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err="1">
                <a:ea typeface="+mn-lt"/>
                <a:cs typeface="+mn-lt"/>
              </a:rPr>
              <a:t>latach</a:t>
            </a:r>
            <a:r>
              <a:rPr lang="en-US" sz="2000" dirty="0">
                <a:ea typeface="+mn-lt"/>
                <a:cs typeface="+mn-lt"/>
              </a:rPr>
              <a:t> 1681–1696 </a:t>
            </a:r>
            <a:r>
              <a:rPr lang="en-US" sz="2000" err="1">
                <a:ea typeface="+mn-lt"/>
                <a:cs typeface="+mn-lt"/>
              </a:rPr>
              <a:t>dla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króla</a:t>
            </a:r>
            <a:r>
              <a:rPr lang="en-US" sz="2000" dirty="0">
                <a:ea typeface="+mn-lt"/>
                <a:cs typeface="+mn-lt"/>
              </a:rPr>
              <a:t> Jana III </a:t>
            </a:r>
            <a:r>
              <a:rPr lang="en-US" sz="2000" err="1">
                <a:ea typeface="+mn-lt"/>
                <a:cs typeface="+mn-lt"/>
              </a:rPr>
              <a:t>Sobieskiego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Marii </a:t>
            </a:r>
            <a:r>
              <a:rPr lang="en-US" sz="2000" err="1">
                <a:ea typeface="+mn-lt"/>
                <a:cs typeface="+mn-lt"/>
              </a:rPr>
              <a:t>Kazimiery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/>
          </a:p>
        </p:txBody>
      </p:sp>
      <p:pic>
        <p:nvPicPr>
          <p:cNvPr id="5" name="Obraz 5" descr="Obraz zawierający trawa, zewnętrzne, budynek, wieża&#10;&#10;Opis wygenerowany automatycznie">
            <a:extLst>
              <a:ext uri="{FF2B5EF4-FFF2-40B4-BE49-F238E27FC236}">
                <a16:creationId xmlns:a16="http://schemas.microsoft.com/office/drawing/2014/main" id="{534422DD-5410-4A50-B462-60C28235AE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769" r="21769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867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598A791-E86F-4F00-B7E3-FE82127F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86" y="1334934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BAZYLIKA W KRZESZOWIE</a:t>
            </a:r>
            <a:endParaRPr lang="en-US" b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98DF07C-A685-432E-BD7E-BFB565761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Historia </a:t>
            </a:r>
            <a:r>
              <a:rPr lang="en-US" sz="2000" dirty="0" err="1"/>
              <a:t>bazyliki</a:t>
            </a:r>
            <a:r>
              <a:rPr lang="en-US" sz="2000" dirty="0"/>
              <a:t> w </a:t>
            </a:r>
            <a:r>
              <a:rPr lang="en-US" sz="2000" dirty="0" err="1"/>
              <a:t>Krzeszowie</a:t>
            </a:r>
            <a:r>
              <a:rPr lang="en-US" sz="2000" dirty="0"/>
              <a:t> </a:t>
            </a:r>
            <a:r>
              <a:rPr lang="en-US" sz="2000" dirty="0" err="1"/>
              <a:t>sięga</a:t>
            </a:r>
            <a:r>
              <a:rPr lang="en-US" sz="2000" dirty="0"/>
              <a:t> XVIII </a:t>
            </a:r>
            <a:r>
              <a:rPr lang="en-US" sz="2000" dirty="0" err="1"/>
              <a:t>wieku</a:t>
            </a:r>
            <a:r>
              <a:rPr lang="en-US" sz="2000" dirty="0"/>
              <a:t>. </a:t>
            </a:r>
            <a:r>
              <a:rPr lang="en-US" sz="2000" dirty="0" err="1"/>
              <a:t>Kościół</a:t>
            </a:r>
            <a:r>
              <a:rPr lang="en-US" sz="2000" b="1" dirty="0"/>
              <a:t> </a:t>
            </a:r>
            <a:r>
              <a:rPr lang="en-US" sz="2000" dirty="0" err="1"/>
              <a:t>został</a:t>
            </a:r>
            <a:r>
              <a:rPr lang="en-US" sz="2000" dirty="0"/>
              <a:t> </a:t>
            </a:r>
            <a:r>
              <a:rPr lang="en-US" sz="2000" dirty="0" err="1"/>
              <a:t>zbudowany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potrzeby</a:t>
            </a:r>
            <a:r>
              <a:rPr lang="en-US" sz="2000" dirty="0"/>
              <a:t> </a:t>
            </a:r>
            <a:r>
              <a:rPr lang="en-US" sz="2000" dirty="0" err="1"/>
              <a:t>cystersów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wszedł</a:t>
            </a:r>
            <a:r>
              <a:rPr lang="en-US" sz="2000" dirty="0"/>
              <a:t> w </a:t>
            </a:r>
            <a:r>
              <a:rPr lang="en-US" sz="2000" dirty="0" err="1"/>
              <a:t>skład</a:t>
            </a:r>
            <a:r>
              <a:rPr lang="en-US" sz="2000" dirty="0"/>
              <a:t> ich </a:t>
            </a:r>
            <a:r>
              <a:rPr lang="en-US" sz="2000" dirty="0" err="1"/>
              <a:t>dawnego</a:t>
            </a:r>
            <a:r>
              <a:rPr lang="en-US" sz="2000" dirty="0"/>
              <a:t> </a:t>
            </a:r>
            <a:r>
              <a:rPr lang="en-US" sz="2000" dirty="0" err="1"/>
              <a:t>opactwa</a:t>
            </a:r>
            <a:r>
              <a:rPr lang="en-US" sz="2000" dirty="0"/>
              <a:t>.</a:t>
            </a:r>
            <a:r>
              <a:rPr lang="en-US" sz="2000" b="1" dirty="0"/>
              <a:t> </a:t>
            </a:r>
            <a:r>
              <a:rPr lang="en-US" sz="2000" dirty="0" err="1"/>
              <a:t>Postawiono</a:t>
            </a:r>
            <a:r>
              <a:rPr lang="en-US" sz="2000" dirty="0"/>
              <a:t> go w </a:t>
            </a:r>
            <a:r>
              <a:rPr lang="en-US" sz="2000" dirty="0" err="1"/>
              <a:t>barokowym</a:t>
            </a:r>
            <a:r>
              <a:rPr lang="en-US" sz="2000" dirty="0"/>
              <a:t> </a:t>
            </a:r>
            <a:r>
              <a:rPr lang="en-US" sz="2000" dirty="0" err="1"/>
              <a:t>bogato</a:t>
            </a:r>
            <a:r>
              <a:rPr lang="en-US" sz="2000" dirty="0"/>
              <a:t> </a:t>
            </a:r>
            <a:r>
              <a:rPr lang="en-US" sz="2000" dirty="0" err="1"/>
              <a:t>zdobionym</a:t>
            </a:r>
            <a:r>
              <a:rPr lang="en-US" sz="2000" dirty="0"/>
              <a:t> </a:t>
            </a:r>
            <a:r>
              <a:rPr lang="en-US" sz="2000" dirty="0" err="1"/>
              <a:t>stylu</a:t>
            </a:r>
            <a:r>
              <a:rPr lang="en-US" sz="2000" dirty="0"/>
              <a:t>.</a:t>
            </a:r>
            <a:endParaRPr lang="pl-PL"/>
          </a:p>
        </p:txBody>
      </p:sp>
      <p:pic>
        <p:nvPicPr>
          <p:cNvPr id="7" name="Obraz 7" descr="Obraz zawierający trawa, zewnętrzne, budynek, wieża&#10;&#10;Opis wygenerowany automatycznie">
            <a:extLst>
              <a:ext uri="{FF2B5EF4-FFF2-40B4-BE49-F238E27FC236}">
                <a16:creationId xmlns:a16="http://schemas.microsoft.com/office/drawing/2014/main" id="{DB1A92CF-44CF-405B-A696-56CD5C957E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499" r="16498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2588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BA2246-D9AF-483C-973A-514ED9D72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ZAMEK NA WAWELU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8EAA5E6-FE6C-464B-8B34-1F856D4EC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000" dirty="0">
                <a:ea typeface="+mn-lt"/>
                <a:cs typeface="+mn-lt"/>
              </a:rPr>
              <a:t>Zamek przez wieki był siedzibą królów polskich i symbolem państwowości. Zamek stał się także jednym z najważniejszych </a:t>
            </a:r>
            <a:r>
              <a:rPr lang="en-US" sz="2000" dirty="0" err="1">
                <a:ea typeface="+mn-lt"/>
                <a:cs typeface="+mn-lt"/>
              </a:rPr>
              <a:t>muzeów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Polsce</a:t>
            </a:r>
            <a:r>
              <a:rPr lang="en-US" sz="2000" dirty="0">
                <a:ea typeface="+mn-lt"/>
                <a:cs typeface="+mn-lt"/>
              </a:rPr>
              <a:t>. </a:t>
            </a:r>
            <a:r>
              <a:rPr lang="en-US" sz="2000" dirty="0" err="1">
                <a:ea typeface="+mn-lt"/>
                <a:cs typeface="+mn-lt"/>
              </a:rPr>
              <a:t>Zamek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był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wielokrotnie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niszczony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grabiony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czasie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działań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wojennych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Wystawy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odtwarzają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wygląd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sal</a:t>
            </a:r>
            <a:r>
              <a:rPr lang="en-US" sz="2000" dirty="0">
                <a:ea typeface="+mn-lt"/>
                <a:cs typeface="+mn-lt"/>
              </a:rPr>
              <a:t> z </a:t>
            </a:r>
            <a:r>
              <a:rPr lang="en-US" sz="2000" dirty="0" err="1">
                <a:ea typeface="+mn-lt"/>
                <a:cs typeface="+mn-lt"/>
              </a:rPr>
              <a:t>okresu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renesansu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baroku</a:t>
            </a:r>
            <a:r>
              <a:rPr lang="en-US" sz="2000" dirty="0">
                <a:ea typeface="+mn-lt"/>
                <a:cs typeface="+mn-lt"/>
              </a:rPr>
              <a:t>. Za </a:t>
            </a:r>
            <a:r>
              <a:rPr lang="en-US" sz="2000" dirty="0" err="1">
                <a:ea typeface="+mn-lt"/>
                <a:cs typeface="+mn-lt"/>
              </a:rPr>
              <a:t>panowania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królów</a:t>
            </a:r>
            <a:r>
              <a:rPr lang="en-US" sz="2000" dirty="0">
                <a:ea typeface="+mn-lt"/>
                <a:cs typeface="+mn-lt"/>
              </a:rPr>
              <a:t>: Aleksandra I Zygmunta I </a:t>
            </a:r>
            <a:r>
              <a:rPr lang="en-US" sz="2000" dirty="0" err="1">
                <a:ea typeface="+mn-lt"/>
                <a:cs typeface="+mn-lt"/>
              </a:rPr>
              <a:t>przekształcono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zamek</a:t>
            </a:r>
            <a:r>
              <a:rPr lang="en-US" sz="2000" dirty="0">
                <a:ea typeface="+mn-lt"/>
                <a:cs typeface="+mn-lt"/>
              </a:rPr>
              <a:t>, w </a:t>
            </a:r>
            <a:r>
              <a:rPr lang="en-US" sz="2000" dirty="0" err="1">
                <a:ea typeface="+mn-lt"/>
                <a:cs typeface="+mn-lt"/>
              </a:rPr>
              <a:t>renesansową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siedzibę</a:t>
            </a:r>
            <a:r>
              <a:rPr lang="en-US" sz="2000" dirty="0">
                <a:ea typeface="+mn-lt"/>
                <a:cs typeface="+mn-lt"/>
              </a:rPr>
              <a:t>. </a:t>
            </a:r>
            <a:r>
              <a:rPr lang="en-US" sz="2000" dirty="0" err="1">
                <a:ea typeface="+mn-lt"/>
                <a:cs typeface="+mn-lt"/>
              </a:rPr>
              <a:t>Zamek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był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wielokrotnie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niszczony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grabiony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czasie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działań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wojennych</a:t>
            </a:r>
            <a:r>
              <a:rPr lang="en-US" sz="2000" dirty="0">
                <a:ea typeface="+mn-lt"/>
                <a:cs typeface="+mn-lt"/>
              </a:rPr>
              <a:t>, m.in. </a:t>
            </a:r>
            <a:r>
              <a:rPr lang="en-US" sz="2000" dirty="0" err="1">
                <a:ea typeface="+mn-lt"/>
                <a:cs typeface="+mn-lt"/>
              </a:rPr>
              <a:t>podczas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potopu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szwedzkiego</a:t>
            </a:r>
            <a:r>
              <a:rPr lang="en-US" sz="2000" dirty="0">
                <a:ea typeface="+mn-lt"/>
                <a:cs typeface="+mn-lt"/>
              </a:rPr>
              <a:t>.</a:t>
            </a:r>
          </a:p>
        </p:txBody>
      </p:sp>
      <p:pic>
        <p:nvPicPr>
          <p:cNvPr id="5" name="Obraz 5" descr="Obraz zawierający woda, zewnętrzne, jezioro, rzeka&#10;&#10;Opis wygenerowany automatycznie">
            <a:extLst>
              <a:ext uri="{FF2B5EF4-FFF2-40B4-BE49-F238E27FC236}">
                <a16:creationId xmlns:a16="http://schemas.microsoft.com/office/drawing/2014/main" id="{04D735D0-20CE-4698-8CB3-1AA46D6C14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499" r="16498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115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FE5E672-3FD1-4A3C-BCFA-D5820A8C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56" y="1357346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ZAMEK KRÓLEWSKI W WARSZAWIE</a:t>
            </a:r>
            <a:endParaRPr lang="en-US" b="0" dirty="0"/>
          </a:p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0ED3930-C9C1-482C-9ED8-5031C9AEE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Zamek</a:t>
            </a:r>
            <a:r>
              <a:rPr lang="en-US" sz="2000" dirty="0"/>
              <a:t> </a:t>
            </a:r>
            <a:r>
              <a:rPr lang="en-US" sz="2000" dirty="0" err="1"/>
              <a:t>Królewski</a:t>
            </a:r>
            <a:r>
              <a:rPr lang="en-US" sz="2000" dirty="0"/>
              <a:t> w Warszawie – </a:t>
            </a:r>
            <a:r>
              <a:rPr lang="en-US" sz="2000" dirty="0" err="1"/>
              <a:t>barokowo-klasycystyczny</a:t>
            </a:r>
            <a:r>
              <a:rPr lang="en-US" sz="2000" dirty="0"/>
              <a:t> </a:t>
            </a:r>
            <a:r>
              <a:rPr lang="en-US" sz="2000" dirty="0" err="1"/>
              <a:t>zamek</a:t>
            </a:r>
            <a:r>
              <a:rPr lang="en-US" sz="2000" dirty="0"/>
              <a:t> </a:t>
            </a:r>
            <a:r>
              <a:rPr lang="en-US" sz="2000" dirty="0" err="1"/>
              <a:t>królewski</a:t>
            </a:r>
            <a:r>
              <a:rPr lang="en-US" sz="2000" dirty="0"/>
              <a:t> </a:t>
            </a:r>
            <a:r>
              <a:rPr lang="en-US" sz="2000" dirty="0" err="1"/>
              <a:t>znajdujący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w Warszawie </a:t>
            </a:r>
            <a:r>
              <a:rPr lang="en-US" sz="2000" dirty="0" err="1"/>
              <a:t>przy</a:t>
            </a:r>
            <a:r>
              <a:rPr lang="en-US" sz="2000" dirty="0"/>
              <a:t> </a:t>
            </a:r>
            <a:r>
              <a:rPr lang="en-US" sz="2000" dirty="0" err="1"/>
              <a:t>placu</a:t>
            </a:r>
            <a:r>
              <a:rPr lang="en-US" sz="2000" dirty="0"/>
              <a:t> </a:t>
            </a:r>
            <a:r>
              <a:rPr lang="en-US" sz="2000" dirty="0" err="1"/>
              <a:t>Zamkowym</a:t>
            </a:r>
            <a:r>
              <a:rPr lang="en-US" sz="2000" dirty="0"/>
              <a:t> . </a:t>
            </a:r>
            <a:r>
              <a:rPr lang="en-US" sz="2000" dirty="0" err="1"/>
              <a:t>Pełni</a:t>
            </a:r>
            <a:r>
              <a:rPr lang="en-US" sz="2000" dirty="0"/>
              <a:t> </a:t>
            </a:r>
            <a:r>
              <a:rPr lang="en-US" sz="2000" dirty="0" err="1"/>
              <a:t>funkcje</a:t>
            </a:r>
            <a:r>
              <a:rPr lang="en-US" sz="2000" dirty="0"/>
              <a:t> </a:t>
            </a:r>
            <a:r>
              <a:rPr lang="en-US" sz="2000" dirty="0" err="1"/>
              <a:t>muzealne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reprezentacyjne</a:t>
            </a:r>
            <a:r>
              <a:rPr lang="en-US" sz="2000" dirty="0"/>
              <a:t>. </a:t>
            </a:r>
            <a:r>
              <a:rPr lang="en-US" sz="2000" dirty="0" err="1"/>
              <a:t>Pierwotnie</a:t>
            </a:r>
            <a:r>
              <a:rPr lang="en-US" sz="2000" dirty="0"/>
              <a:t> </a:t>
            </a:r>
            <a:r>
              <a:rPr lang="en-US" sz="2000" dirty="0" err="1"/>
              <a:t>rezydencja</a:t>
            </a:r>
            <a:r>
              <a:rPr lang="en-US" sz="2000" dirty="0"/>
              <a:t> </a:t>
            </a:r>
            <a:r>
              <a:rPr lang="en-US" sz="2000" dirty="0" err="1"/>
              <a:t>książąt</a:t>
            </a:r>
            <a:r>
              <a:rPr lang="en-US" sz="2000" dirty="0"/>
              <a:t> </a:t>
            </a:r>
            <a:r>
              <a:rPr lang="en-US" sz="2000" dirty="0" err="1"/>
              <a:t>mazowieckich</a:t>
            </a:r>
            <a:r>
              <a:rPr lang="en-US" sz="2000" dirty="0"/>
              <a:t>, a od XVI </a:t>
            </a:r>
            <a:r>
              <a:rPr lang="en-US" sz="2000" dirty="0" err="1"/>
              <a:t>wieku</a:t>
            </a:r>
            <a:r>
              <a:rPr lang="en-US" sz="2000" dirty="0"/>
              <a:t> </a:t>
            </a:r>
            <a:r>
              <a:rPr lang="en-US" sz="2000" dirty="0" err="1"/>
              <a:t>siedziba</a:t>
            </a:r>
            <a:r>
              <a:rPr lang="en-US" sz="2000" dirty="0"/>
              <a:t> </a:t>
            </a:r>
            <a:r>
              <a:rPr lang="en-US" sz="2000" dirty="0" err="1"/>
              <a:t>władz</a:t>
            </a:r>
            <a:r>
              <a:rPr lang="en-US" sz="2000" dirty="0"/>
              <a:t> I </a:t>
            </a:r>
            <a:r>
              <a:rPr lang="en-US" sz="2000" dirty="0" err="1"/>
              <a:t>Rzeczypospolitej</a:t>
            </a:r>
            <a:r>
              <a:rPr lang="en-US" sz="2000" dirty="0"/>
              <a:t>: </a:t>
            </a:r>
            <a:r>
              <a:rPr lang="en-US" sz="2000" dirty="0" err="1"/>
              <a:t>króla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Sejmu</a:t>
            </a:r>
            <a:r>
              <a:rPr lang="en-US" sz="2000" dirty="0"/>
              <a:t>.</a:t>
            </a:r>
            <a:endParaRPr lang="pl-PL" sz="2000" dirty="0"/>
          </a:p>
        </p:txBody>
      </p:sp>
      <p:pic>
        <p:nvPicPr>
          <p:cNvPr id="5" name="Obraz 5" descr="Obraz zawierający zewnętrzne, budynek, droga, ulica&#10;&#10;Opis wygenerowany automatycznie">
            <a:extLst>
              <a:ext uri="{FF2B5EF4-FFF2-40B4-BE49-F238E27FC236}">
                <a16:creationId xmlns:a16="http://schemas.microsoft.com/office/drawing/2014/main" id="{D3E7D2F8-A9A8-4CD7-8211-369674B7D2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865" r="1285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40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65822A-0F20-40CF-8242-AB71754F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PAŁAC W MOSZNEJ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399FE0B-E9F6-4AE2-8588-FD3FA71AA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ea typeface="+mn-lt"/>
                <a:cs typeface="+mn-lt"/>
              </a:rPr>
              <a:t>Budowla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powstała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połowie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wieku</a:t>
            </a:r>
            <a:r>
              <a:rPr lang="en-US" sz="2000" dirty="0">
                <a:ea typeface="+mn-lt"/>
                <a:cs typeface="+mn-lt"/>
              </a:rPr>
              <a:t> XVIII </a:t>
            </a:r>
            <a:r>
              <a:rPr lang="en-US" sz="2000" dirty="0" err="1">
                <a:ea typeface="+mn-lt"/>
                <a:cs typeface="+mn-lt"/>
              </a:rPr>
              <a:t>jako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pałac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barokowy</a:t>
            </a:r>
            <a:r>
              <a:rPr lang="en-US" sz="2000" dirty="0">
                <a:ea typeface="+mn-lt"/>
                <a:cs typeface="+mn-lt"/>
              </a:rPr>
              <a:t> . W </a:t>
            </a:r>
            <a:r>
              <a:rPr lang="en-US" sz="2000" dirty="0" err="1">
                <a:ea typeface="+mn-lt"/>
                <a:cs typeface="+mn-lt"/>
              </a:rPr>
              <a:t>nocy</a:t>
            </a:r>
            <a:r>
              <a:rPr lang="en-US" sz="2000" dirty="0">
                <a:ea typeface="+mn-lt"/>
                <a:cs typeface="+mn-lt"/>
              </a:rPr>
              <a:t> z 2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3 </a:t>
            </a:r>
            <a:r>
              <a:rPr lang="en-US" sz="2000" dirty="0" err="1">
                <a:ea typeface="+mn-lt"/>
                <a:cs typeface="+mn-lt"/>
              </a:rPr>
              <a:t>czerwca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barokowy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pałac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częściowo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spłonął</a:t>
            </a:r>
            <a:r>
              <a:rPr lang="en-US" sz="2000" dirty="0">
                <a:ea typeface="+mn-lt"/>
                <a:cs typeface="+mn-lt"/>
              </a:rPr>
              <a:t> Stary </a:t>
            </a:r>
            <a:r>
              <a:rPr lang="en-US" sz="2000" dirty="0" err="1">
                <a:ea typeface="+mn-lt"/>
                <a:cs typeface="+mn-lt"/>
              </a:rPr>
              <a:t>pałac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został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odbudowany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powstała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część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wschodnia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stylu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neogotyckim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skrzydlo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zachodnie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stylu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neorenesansowym</a:t>
            </a:r>
            <a:r>
              <a:rPr lang="en-US" sz="1700" dirty="0">
                <a:ea typeface="+mn-lt"/>
                <a:cs typeface="+mn-lt"/>
              </a:rPr>
              <a:t>.</a:t>
            </a:r>
            <a:endParaRPr lang="en-US" sz="1700" u="sng" baseline="30000" dirty="0"/>
          </a:p>
        </p:txBody>
      </p:sp>
      <p:pic>
        <p:nvPicPr>
          <p:cNvPr id="5" name="Obraz 5" descr="Obraz zawierający trawa, zewnętrzne, budynek, kościół&#10;&#10;Opis wygenerowany automatycznie">
            <a:extLst>
              <a:ext uri="{FF2B5EF4-FFF2-40B4-BE49-F238E27FC236}">
                <a16:creationId xmlns:a16="http://schemas.microsoft.com/office/drawing/2014/main" id="{2682933D-9689-44CF-96DA-63FEB97811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601" r="10603" b="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7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317A707-A44E-4500-B2DE-D4DF68A4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MODA DAMSKA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286E35-96A6-4F3A-8B25-888158869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 err="1">
                <a:ea typeface="+mn-lt"/>
                <a:cs typeface="+mn-lt"/>
              </a:rPr>
              <a:t>Stroje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kobiece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szczególnie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magnaterii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bogatej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szlachty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inspirowane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były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modą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zagraniczną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Szlachcianki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nosiły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suknie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dwuczęściowe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jubki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kołpaczki</a:t>
            </a:r>
            <a:endParaRPr lang="en-US" sz="2000" dirty="0" err="1"/>
          </a:p>
        </p:txBody>
      </p:sp>
      <p:pic>
        <p:nvPicPr>
          <p:cNvPr id="5" name="Obraz 5" descr="Obraz zawierający osoba, młode, trzymający, siedzi&#10;&#10;Opis wygenerowany automatycznie">
            <a:extLst>
              <a:ext uri="{FF2B5EF4-FFF2-40B4-BE49-F238E27FC236}">
                <a16:creationId xmlns:a16="http://schemas.microsoft.com/office/drawing/2014/main" id="{7EA58789-46A2-473F-9D4C-0678418E84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" b="33503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01893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392B20"/>
      </a:dk2>
      <a:lt2>
        <a:srgbClr val="E2E3E8"/>
      </a:lt2>
      <a:accent1>
        <a:srgbClr val="A8A17B"/>
      </a:accent1>
      <a:accent2>
        <a:srgbClr val="BD987C"/>
      </a:accent2>
      <a:accent3>
        <a:srgbClr val="C99493"/>
      </a:accent3>
      <a:accent4>
        <a:srgbClr val="BD7C96"/>
      </a:accent4>
      <a:accent5>
        <a:srgbClr val="C78EBC"/>
      </a:accent5>
      <a:accent6>
        <a:srgbClr val="AE7CBD"/>
      </a:accent6>
      <a:hlink>
        <a:srgbClr val="6974AE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AccentBoxVTI</vt:lpstr>
      <vt:lpstr> BAROK</vt:lpstr>
      <vt:lpstr>KOŚCIÓŁ WIZYTEK W WARSZAWIE</vt:lpstr>
      <vt:lpstr>PAŁAC BRANICKICH W BIAŁYMSTOKU</vt:lpstr>
      <vt:lpstr>PAŁAC W WILANOWIE</vt:lpstr>
      <vt:lpstr>BAZYLIKA W KRZESZOWIE </vt:lpstr>
      <vt:lpstr>ZAMEK NA WAWELU</vt:lpstr>
      <vt:lpstr>ZAMEK KRÓLEWSKI W WARSZAWIE </vt:lpstr>
      <vt:lpstr>PAŁAC W MOSZNEJ</vt:lpstr>
      <vt:lpstr>MODA DAMSKA</vt:lpstr>
      <vt:lpstr>MODA MĘSKA</vt:lpstr>
      <vt:lpstr>DIEGO VELAZQUEZ </vt:lpstr>
      <vt:lpstr>PETER PAUL RUBENs </vt:lpstr>
      <vt:lpstr> REMBRANDT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369</cp:revision>
  <dcterms:created xsi:type="dcterms:W3CDTF">2021-01-30T07:22:02Z</dcterms:created>
  <dcterms:modified xsi:type="dcterms:W3CDTF">2021-02-25T16:26:18Z</dcterms:modified>
</cp:coreProperties>
</file>