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sldIdLst>
    <p:sldId id="256" r:id="rId5"/>
    <p:sldId id="258" r:id="rId6"/>
    <p:sldId id="257" r:id="rId7"/>
    <p:sldId id="259" r:id="rId8"/>
    <p:sldId id="261" r:id="rId9"/>
    <p:sldId id="260" r:id="rId10"/>
    <p:sldId id="262"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05" autoAdjust="0"/>
    <p:restoredTop sz="94660" autoAdjust="0"/>
  </p:normalViewPr>
  <p:slideViewPr>
    <p:cSldViewPr>
      <p:cViewPr>
        <p:scale>
          <a:sx n="121" d="100"/>
          <a:sy n="121" d="100"/>
        </p:scale>
        <p:origin x="-160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9" name="Podtytuł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Tytuł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l-PL" smtClean="0"/>
              <a:t>Kliknij, aby edytować styl</a:t>
            </a:r>
            <a:endParaRPr kumimoji="0" lang="en-US"/>
          </a:p>
        </p:txBody>
      </p:sp>
      <p:cxnSp>
        <p:nvCxnSpPr>
          <p:cNvPr id="8" name="Łącznik prosty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Łącznik prosty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ymbol zastępczy daty 14"/>
          <p:cNvSpPr>
            <a:spLocks noGrp="1"/>
          </p:cNvSpPr>
          <p:nvPr>
            <p:ph type="dt" sz="half" idx="10"/>
          </p:nvPr>
        </p:nvSpPr>
        <p:spPr/>
        <p:txBody>
          <a:bodyPr/>
          <a:lstStyle/>
          <a:p>
            <a:fld id="{9444B4D4-5C75-4C46-B448-EFF8CA19131B}" type="datetimeFigureOut">
              <a:rPr lang="pl-PL" smtClean="0"/>
              <a:pPr/>
              <a:t>29.10.2020</a:t>
            </a:fld>
            <a:endParaRPr lang="pl-PL"/>
          </a:p>
        </p:txBody>
      </p:sp>
      <p:sp>
        <p:nvSpPr>
          <p:cNvPr id="16" name="Symbol zastępczy numeru slajdu 15"/>
          <p:cNvSpPr>
            <a:spLocks noGrp="1"/>
          </p:cNvSpPr>
          <p:nvPr>
            <p:ph type="sldNum" sz="quarter" idx="11"/>
          </p:nvPr>
        </p:nvSpPr>
        <p:spPr/>
        <p:txBody>
          <a:bodyPr/>
          <a:lstStyle/>
          <a:p>
            <a:fld id="{BCFA26E8-2AD5-4217-8793-3BAE04F100F2}" type="slidenum">
              <a:rPr lang="pl-PL" smtClean="0"/>
              <a:pPr/>
              <a:t>‹#›</a:t>
            </a:fld>
            <a:endParaRPr lang="pl-PL"/>
          </a:p>
        </p:txBody>
      </p:sp>
      <p:sp>
        <p:nvSpPr>
          <p:cNvPr id="17" name="Symbol zastępczy stopki 16"/>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444B4D4-5C75-4C46-B448-EFF8CA19131B}" type="datetimeFigureOut">
              <a:rPr lang="pl-PL" smtClean="0"/>
              <a:pPr/>
              <a:t>29.10.2020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CFA26E8-2AD5-4217-8793-3BAE04F100F2}"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444B4D4-5C75-4C46-B448-EFF8CA19131B}" type="datetimeFigureOut">
              <a:rPr lang="pl-PL" smtClean="0"/>
              <a:pPr/>
              <a:t>29.10.2020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CFA26E8-2AD5-4217-8793-3BAE04F100F2}"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9" name="Symbol zastępczy zawartości 8"/>
          <p:cNvSpPr>
            <a:spLocks noGrp="1"/>
          </p:cNvSpPr>
          <p:nvPr>
            <p:ph idx="1"/>
          </p:nvPr>
        </p:nvSpPr>
        <p:spPr>
          <a:xfrm>
            <a:off x="457200" y="1524000"/>
            <a:ext cx="8229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4" name="Symbol zastępczy daty 13"/>
          <p:cNvSpPr>
            <a:spLocks noGrp="1"/>
          </p:cNvSpPr>
          <p:nvPr>
            <p:ph type="dt" sz="half" idx="14"/>
          </p:nvPr>
        </p:nvSpPr>
        <p:spPr/>
        <p:txBody>
          <a:bodyPr/>
          <a:lstStyle/>
          <a:p>
            <a:fld id="{9444B4D4-5C75-4C46-B448-EFF8CA19131B}" type="datetimeFigureOut">
              <a:rPr lang="pl-PL" smtClean="0"/>
              <a:pPr/>
              <a:t>29.10.2020</a:t>
            </a:fld>
            <a:endParaRPr lang="pl-PL"/>
          </a:p>
        </p:txBody>
      </p:sp>
      <p:sp>
        <p:nvSpPr>
          <p:cNvPr id="15" name="Symbol zastępczy numeru slajdu 14"/>
          <p:cNvSpPr>
            <a:spLocks noGrp="1"/>
          </p:cNvSpPr>
          <p:nvPr>
            <p:ph type="sldNum" sz="quarter" idx="15"/>
          </p:nvPr>
        </p:nvSpPr>
        <p:spPr/>
        <p:txBody>
          <a:bodyPr/>
          <a:lstStyle>
            <a:lvl1pPr algn="ctr">
              <a:defRPr/>
            </a:lvl1pPr>
          </a:lstStyle>
          <a:p>
            <a:fld id="{BCFA26E8-2AD5-4217-8793-3BAE04F100F2}" type="slidenum">
              <a:rPr lang="pl-PL" smtClean="0"/>
              <a:pPr/>
              <a:t>‹#›</a:t>
            </a:fld>
            <a:endParaRPr lang="pl-PL"/>
          </a:p>
        </p:txBody>
      </p:sp>
      <p:sp>
        <p:nvSpPr>
          <p:cNvPr id="16" name="Symbol zastępczy stopki 15"/>
          <p:cNvSpPr>
            <a:spLocks noGrp="1"/>
          </p:cNvSpPr>
          <p:nvPr>
            <p:ph type="ftr" sz="quarter" idx="16"/>
          </p:nvPr>
        </p:nvSpPr>
        <p:spPr/>
        <p:txBody>
          <a:bodyPr/>
          <a:lstStyle/>
          <a:p>
            <a:endParaRPr lang="pl-PL"/>
          </a:p>
        </p:txBody>
      </p:sp>
      <p:sp>
        <p:nvSpPr>
          <p:cNvPr id="17" name="Tytuł 16"/>
          <p:cNvSpPr>
            <a:spLocks noGrp="1"/>
          </p:cNvSpPr>
          <p:nvPr>
            <p:ph type="title"/>
          </p:nvPr>
        </p:nvSpPr>
        <p:spPr/>
        <p:txBody>
          <a:bodyPr rtlCol="0" anchor="b" anchorCtr="0"/>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9444B4D4-5C75-4C46-B448-EFF8CA19131B}" type="datetimeFigureOut">
              <a:rPr lang="pl-PL" smtClean="0"/>
              <a:pPr/>
              <a:t>29.10.2020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CFA26E8-2AD5-4217-8793-3BAE04F100F2}" type="slidenum">
              <a:rPr lang="pl-PL" smtClean="0"/>
              <a:pPr/>
              <a:t>‹#›</a:t>
            </a:fld>
            <a:endParaRPr lang="pl-PL"/>
          </a:p>
        </p:txBody>
      </p:sp>
      <p:sp>
        <p:nvSpPr>
          <p:cNvPr id="2" name="Tytuł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cxnSp>
        <p:nvCxnSpPr>
          <p:cNvPr id="7" name="Łącznik prosty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5" name="Symbol zastępczy daty 4"/>
          <p:cNvSpPr>
            <a:spLocks noGrp="1"/>
          </p:cNvSpPr>
          <p:nvPr>
            <p:ph type="dt" sz="half" idx="10"/>
          </p:nvPr>
        </p:nvSpPr>
        <p:spPr/>
        <p:txBody>
          <a:bodyPr/>
          <a:lstStyle/>
          <a:p>
            <a:fld id="{9444B4D4-5C75-4C46-B448-EFF8CA19131B}" type="datetimeFigureOut">
              <a:rPr lang="pl-PL" smtClean="0"/>
              <a:pPr/>
              <a:t>29.10.2020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CFA26E8-2AD5-4217-8793-3BAE04F100F2}" type="slidenum">
              <a:rPr lang="pl-PL" smtClean="0"/>
              <a:pPr/>
              <a:t>‹#›</a:t>
            </a:fld>
            <a:endParaRPr lang="pl-PL"/>
          </a:p>
        </p:txBody>
      </p:sp>
      <p:sp>
        <p:nvSpPr>
          <p:cNvPr id="2" name="Tytuł 1"/>
          <p:cNvSpPr>
            <a:spLocks noGrp="1"/>
          </p:cNvSpPr>
          <p:nvPr>
            <p:ph type="title"/>
          </p:nvPr>
        </p:nvSpPr>
        <p:spPr/>
        <p:txBody>
          <a:bodyPr/>
          <a:lstStyle/>
          <a:p>
            <a:r>
              <a:rPr kumimoji="0" lang="pl-PL" smtClean="0"/>
              <a:t>Kliknij, aby edytować styl</a:t>
            </a:r>
            <a:endParaRPr kumimoji="0" lang="en-US"/>
          </a:p>
        </p:txBody>
      </p:sp>
      <p:sp>
        <p:nvSpPr>
          <p:cNvPr id="11" name="Symbol zastępczy zawartości 10"/>
          <p:cNvSpPr>
            <a:spLocks noGrp="1"/>
          </p:cNvSpPr>
          <p:nvPr>
            <p:ph sz="half" idx="1"/>
          </p:nvPr>
        </p:nvSpPr>
        <p:spPr>
          <a:xfrm>
            <a:off x="457200" y="1524000"/>
            <a:ext cx="4059936"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2"/>
          </p:nvPr>
        </p:nvSpPr>
        <p:spPr>
          <a:xfrm>
            <a:off x="4648200" y="1524000"/>
            <a:ext cx="4059936"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9" name="Symbol zastępczy numeru slajdu 8"/>
          <p:cNvSpPr>
            <a:spLocks noGrp="1"/>
          </p:cNvSpPr>
          <p:nvPr>
            <p:ph type="sldNum" sz="quarter" idx="12"/>
          </p:nvPr>
        </p:nvSpPr>
        <p:spPr/>
        <p:txBody>
          <a:bodyPr/>
          <a:lstStyle/>
          <a:p>
            <a:fld id="{BCFA26E8-2AD5-4217-8793-3BAE04F100F2}" type="slidenum">
              <a:rPr lang="pl-PL" smtClean="0"/>
              <a:pPr/>
              <a:t>‹#›</a:t>
            </a:fld>
            <a:endParaRPr lang="pl-PL"/>
          </a:p>
        </p:txBody>
      </p:sp>
      <p:sp>
        <p:nvSpPr>
          <p:cNvPr id="8" name="Symbol zastępczy stopki 7"/>
          <p:cNvSpPr>
            <a:spLocks noGrp="1"/>
          </p:cNvSpPr>
          <p:nvPr>
            <p:ph type="ftr" sz="quarter" idx="11"/>
          </p:nvPr>
        </p:nvSpPr>
        <p:spPr/>
        <p:txBody>
          <a:bodyPr/>
          <a:lstStyle/>
          <a:p>
            <a:endParaRPr lang="pl-PL"/>
          </a:p>
        </p:txBody>
      </p:sp>
      <p:sp>
        <p:nvSpPr>
          <p:cNvPr id="7" name="Symbol zastępczy daty 6"/>
          <p:cNvSpPr>
            <a:spLocks noGrp="1"/>
          </p:cNvSpPr>
          <p:nvPr>
            <p:ph type="dt" sz="half" idx="10"/>
          </p:nvPr>
        </p:nvSpPr>
        <p:spPr/>
        <p:txBody>
          <a:bodyPr/>
          <a:lstStyle/>
          <a:p>
            <a:fld id="{9444B4D4-5C75-4C46-B448-EFF8CA19131B}" type="datetimeFigureOut">
              <a:rPr lang="pl-PL" smtClean="0"/>
              <a:pPr/>
              <a:t>29.10.2020</a:t>
            </a:fld>
            <a:endParaRPr lang="pl-PL"/>
          </a:p>
        </p:txBody>
      </p:sp>
      <p:sp>
        <p:nvSpPr>
          <p:cNvPr id="3" name="Symbol zastępczy tekst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32" name="Symbol zastępczy zawartości 31"/>
          <p:cNvSpPr>
            <a:spLocks noGrp="1"/>
          </p:cNvSpPr>
          <p:nvPr>
            <p:ph sz="half" idx="2"/>
          </p:nvPr>
        </p:nvSpPr>
        <p:spPr>
          <a:xfrm>
            <a:off x="457200" y="2201896"/>
            <a:ext cx="4038600" cy="391363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34" name="Symbol zastępczy zawartości 33"/>
          <p:cNvSpPr>
            <a:spLocks noGrp="1"/>
          </p:cNvSpPr>
          <p:nvPr>
            <p:ph sz="quarter" idx="4"/>
          </p:nvPr>
        </p:nvSpPr>
        <p:spPr>
          <a:xfrm>
            <a:off x="4649788" y="2201896"/>
            <a:ext cx="4038600" cy="391363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 name="Tytuł 1"/>
          <p:cNvSpPr>
            <a:spLocks noGrp="1"/>
          </p:cNvSpPr>
          <p:nvPr>
            <p:ph type="title"/>
          </p:nvPr>
        </p:nvSpPr>
        <p:spPr>
          <a:xfrm>
            <a:off x="457200" y="155448"/>
            <a:ext cx="8229600" cy="1143000"/>
          </a:xfrm>
        </p:spPr>
        <p:txBody>
          <a:bodyPr anchor="b" anchorCtr="0"/>
          <a:lstStyle>
            <a:lvl1pPr>
              <a:defRPr/>
            </a:lvl1pPr>
          </a:lstStyle>
          <a:p>
            <a:r>
              <a:rPr kumimoji="0" lang="pl-PL" smtClean="0"/>
              <a:t>Kliknij, aby edytować styl</a:t>
            </a:r>
            <a:endParaRPr kumimoji="0" lang="en-US"/>
          </a:p>
        </p:txBody>
      </p:sp>
      <p:sp>
        <p:nvSpPr>
          <p:cNvPr id="12" name="Symbol zastępczy tekst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cxnSp>
        <p:nvCxnSpPr>
          <p:cNvPr id="10" name="Łącznik prosty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Łącznik prosty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9444B4D4-5C75-4C46-B448-EFF8CA19131B}" type="datetimeFigureOut">
              <a:rPr lang="pl-PL" smtClean="0"/>
              <a:pPr/>
              <a:t>29.10.2020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BCFA26E8-2AD5-4217-8793-3BAE04F100F2}" type="slidenum">
              <a:rPr lang="pl-PL" smtClean="0"/>
              <a:pPr/>
              <a:t>‹#›</a:t>
            </a:fld>
            <a:endParaRPr lang="pl-PL"/>
          </a:p>
        </p:txBody>
      </p:sp>
      <p:sp>
        <p:nvSpPr>
          <p:cNvPr id="2" name="Tytuł 1"/>
          <p:cNvSpPr>
            <a:spLocks noGrp="1"/>
          </p:cNvSpPr>
          <p:nvPr>
            <p:ph type="title"/>
          </p:nvPr>
        </p:nvSpPr>
        <p:spPr/>
        <p:txBody>
          <a:bodyPr/>
          <a:lstStyle/>
          <a:p>
            <a:r>
              <a:rPr kumimoji="0" lang="pl-PL" smtClean="0"/>
              <a:t>Kliknij, aby edytować styl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444B4D4-5C75-4C46-B448-EFF8CA19131B}" type="datetimeFigureOut">
              <a:rPr lang="pl-PL" smtClean="0"/>
              <a:pPr/>
              <a:t>29.10.2020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BCFA26E8-2AD5-4217-8793-3BAE04F100F2}"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9" name="Symbol zastępczy zawartości 28"/>
          <p:cNvSpPr>
            <a:spLocks noGrp="1"/>
          </p:cNvSpPr>
          <p:nvPr>
            <p:ph sz="quarter" idx="1"/>
          </p:nvPr>
        </p:nvSpPr>
        <p:spPr>
          <a:xfrm>
            <a:off x="457200" y="457200"/>
            <a:ext cx="6248400" cy="5715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3" name="Symbol zastępczy tekst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31" name="Tytuł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smtClean="0"/>
              <a:t>Kliknij, aby edytować styl</a:t>
            </a:r>
            <a:endParaRPr kumimoji="0" lang="en-US"/>
          </a:p>
        </p:txBody>
      </p:sp>
      <p:sp>
        <p:nvSpPr>
          <p:cNvPr id="8" name="Symbol zastępczy daty 7"/>
          <p:cNvSpPr>
            <a:spLocks noGrp="1"/>
          </p:cNvSpPr>
          <p:nvPr>
            <p:ph type="dt" sz="half" idx="14"/>
          </p:nvPr>
        </p:nvSpPr>
        <p:spPr/>
        <p:txBody>
          <a:bodyPr/>
          <a:lstStyle/>
          <a:p>
            <a:fld id="{9444B4D4-5C75-4C46-B448-EFF8CA19131B}" type="datetimeFigureOut">
              <a:rPr lang="pl-PL" smtClean="0"/>
              <a:pPr/>
              <a:t>29.10.2020</a:t>
            </a:fld>
            <a:endParaRPr lang="pl-PL"/>
          </a:p>
        </p:txBody>
      </p:sp>
      <p:sp>
        <p:nvSpPr>
          <p:cNvPr id="9" name="Symbol zastępczy numeru slajdu 8"/>
          <p:cNvSpPr>
            <a:spLocks noGrp="1"/>
          </p:cNvSpPr>
          <p:nvPr>
            <p:ph type="sldNum" sz="quarter" idx="15"/>
          </p:nvPr>
        </p:nvSpPr>
        <p:spPr/>
        <p:txBody>
          <a:bodyPr/>
          <a:lstStyle/>
          <a:p>
            <a:fld id="{BCFA26E8-2AD5-4217-8793-3BAE04F100F2}" type="slidenum">
              <a:rPr lang="pl-PL" smtClean="0"/>
              <a:pPr/>
              <a:t>‹#›</a:t>
            </a:fld>
            <a:endParaRPr lang="pl-PL"/>
          </a:p>
        </p:txBody>
      </p:sp>
      <p:sp>
        <p:nvSpPr>
          <p:cNvPr id="10" name="Symbol zastępczy stopki 9"/>
          <p:cNvSpPr>
            <a:spLocks noGrp="1"/>
          </p:cNvSpPr>
          <p:nvPr>
            <p:ph type="ftr" sz="quarter" idx="16"/>
          </p:nvPr>
        </p:nvSpPr>
        <p:spPr/>
        <p:txBody>
          <a:bodyPr/>
          <a:lstStyle/>
          <a:p>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l-PL" smtClean="0"/>
              <a:t>Kliknij ikonę, aby dodać obraz</a:t>
            </a:r>
            <a:endParaRPr kumimoji="0" lang="en-US"/>
          </a:p>
        </p:txBody>
      </p:sp>
      <p:sp>
        <p:nvSpPr>
          <p:cNvPr id="4" name="Symbol zastępczy tekst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8" name="Symbol zastępczy daty 7"/>
          <p:cNvSpPr>
            <a:spLocks noGrp="1"/>
          </p:cNvSpPr>
          <p:nvPr>
            <p:ph type="dt" sz="half" idx="10"/>
          </p:nvPr>
        </p:nvSpPr>
        <p:spPr/>
        <p:txBody>
          <a:bodyPr/>
          <a:lstStyle/>
          <a:p>
            <a:fld id="{9444B4D4-5C75-4C46-B448-EFF8CA19131B}" type="datetimeFigureOut">
              <a:rPr lang="pl-PL" smtClean="0"/>
              <a:pPr/>
              <a:t>29.10.2020</a:t>
            </a:fld>
            <a:endParaRPr lang="pl-PL"/>
          </a:p>
        </p:txBody>
      </p:sp>
      <p:sp>
        <p:nvSpPr>
          <p:cNvPr id="9" name="Symbol zastępczy numeru slajdu 8"/>
          <p:cNvSpPr>
            <a:spLocks noGrp="1"/>
          </p:cNvSpPr>
          <p:nvPr>
            <p:ph type="sldNum" sz="quarter" idx="11"/>
          </p:nvPr>
        </p:nvSpPr>
        <p:spPr/>
        <p:txBody>
          <a:bodyPr/>
          <a:lstStyle/>
          <a:p>
            <a:fld id="{BCFA26E8-2AD5-4217-8793-3BAE04F100F2}" type="slidenum">
              <a:rPr lang="pl-PL" smtClean="0"/>
              <a:pPr/>
              <a:t>‹#›</a:t>
            </a:fld>
            <a:endParaRPr lang="pl-PL"/>
          </a:p>
        </p:txBody>
      </p:sp>
      <p:sp>
        <p:nvSpPr>
          <p:cNvPr id="10" name="Symbol zastępczy stopki 9"/>
          <p:cNvSpPr>
            <a:spLocks noGrp="1"/>
          </p:cNvSpPr>
          <p:nvPr>
            <p:ph type="ftr" sz="quarter" idx="12"/>
          </p:nvPr>
        </p:nvSpPr>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ymbol zastępczy tekst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4" name="Symbol zastępczy daty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444B4D4-5C75-4C46-B448-EFF8CA19131B}" type="datetimeFigureOut">
              <a:rPr lang="pl-PL" smtClean="0"/>
              <a:pPr/>
              <a:t>29.10.2020</a:t>
            </a:fld>
            <a:endParaRPr lang="pl-PL"/>
          </a:p>
        </p:txBody>
      </p:sp>
      <p:sp>
        <p:nvSpPr>
          <p:cNvPr id="10" name="Symbol zastępczy stopki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pl-PL"/>
          </a:p>
        </p:txBody>
      </p:sp>
      <p:sp>
        <p:nvSpPr>
          <p:cNvPr id="22" name="Symbol zastępczy numeru slajd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CFA26E8-2AD5-4217-8793-3BAE04F100F2}" type="slidenum">
              <a:rPr lang="pl-PL" smtClean="0"/>
              <a:pPr/>
              <a:t>‹#›</a:t>
            </a:fld>
            <a:endParaRPr lang="pl-PL"/>
          </a:p>
        </p:txBody>
      </p:sp>
      <p:sp>
        <p:nvSpPr>
          <p:cNvPr id="5" name="Symbol zastępczy tytuł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l-PL" smtClean="0"/>
              <a:t>Kliknij, aby edytować styl</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571604" y="428604"/>
            <a:ext cx="5747087" cy="707886"/>
          </a:xfrm>
          <a:prstGeom prst="rect">
            <a:avLst/>
          </a:prstGeom>
        </p:spPr>
        <p:txBody>
          <a:bodyPr wrap="none">
            <a:spAutoFit/>
          </a:bodyPr>
          <a:lstStyle/>
          <a:p>
            <a:pPr algn="ctr"/>
            <a:r>
              <a:rPr lang="pl-PL" sz="4000" dirty="0" smtClean="0">
                <a:solidFill>
                  <a:schemeClr val="bg1"/>
                </a:solidFill>
              </a:rPr>
              <a:t>Święty Rafał Kalinowski</a:t>
            </a:r>
            <a:endParaRPr lang="pl-PL" sz="4000" dirty="0">
              <a:solidFill>
                <a:schemeClr val="bg1"/>
              </a:solidFill>
            </a:endParaRPr>
          </a:p>
        </p:txBody>
      </p:sp>
      <p:sp>
        <p:nvSpPr>
          <p:cNvPr id="4" name="Prostokąt 3"/>
          <p:cNvSpPr/>
          <p:nvPr/>
        </p:nvSpPr>
        <p:spPr>
          <a:xfrm>
            <a:off x="1071538" y="1785926"/>
            <a:ext cx="6858048" cy="3416320"/>
          </a:xfrm>
          <a:prstGeom prst="rect">
            <a:avLst/>
          </a:prstGeom>
        </p:spPr>
        <p:txBody>
          <a:bodyPr wrap="square">
            <a:spAutoFit/>
          </a:bodyPr>
          <a:lstStyle/>
          <a:p>
            <a:pPr fontAlgn="base"/>
            <a:r>
              <a:rPr lang="pl-PL" dirty="0" smtClean="0">
                <a:solidFill>
                  <a:schemeClr val="bg1"/>
                </a:solidFill>
              </a:rPr>
              <a:t>Józef Kalinowski</a:t>
            </a:r>
            <a:r>
              <a:rPr lang="pl-PL" dirty="0">
                <a:solidFill>
                  <a:schemeClr val="bg1"/>
                </a:solidFill>
              </a:rPr>
              <a:t> urodził się 1 września 1835 roku w Wilnie. Otrzymał staranne wychowanie i wykształcenie i został inżynierem wojskowym. Po wybuchu powstania styczniowego przyłączył się do walczących. Pochwycony przez Rosjan, został zesłany na dziesięć lat na Syberię. Po odzyskaniu wolności był wychowawcą Augusta Czartoryskiego.</a:t>
            </a:r>
          </a:p>
          <a:p>
            <a:pPr algn="ctr" fontAlgn="base"/>
            <a:r>
              <a:rPr lang="pl-PL" dirty="0">
                <a:solidFill>
                  <a:schemeClr val="bg1"/>
                </a:solidFill>
              </a:rPr>
              <a:t>W roku 1877 wstąpił do karmelitów bosych. Święcenia kapłańskie przyjął w 1882 roku w Czernej. Niestrudzenie oddawał się posłudze sakramentu pokuty i </a:t>
            </a:r>
            <a:r>
              <a:rPr lang="pl-PL" dirty="0" smtClean="0">
                <a:solidFill>
                  <a:schemeClr val="bg1"/>
                </a:solidFill>
              </a:rPr>
              <a:t>kierownictwu. </a:t>
            </a:r>
            <a:r>
              <a:rPr lang="pl-PL" dirty="0">
                <a:solidFill>
                  <a:schemeClr val="bg1"/>
                </a:solidFill>
              </a:rPr>
              <a:t>Zmarł w Wadowicach 15 listopada 1907 roku. W roku 1983 papież Jan Paweł II zaliczył go w poczet błogosławionych, a w 1991 roku ogłosił go świętym.</a:t>
            </a:r>
          </a:p>
        </p:txBody>
      </p:sp>
      <p:pic>
        <p:nvPicPr>
          <p:cNvPr id="7170" name="Picture 2" descr="RAFAŁ KALINOWSKI - Wydawnictwo Karmelitów Bosych"/>
          <p:cNvPicPr>
            <a:picLocks noChangeAspect="1" noChangeArrowheads="1"/>
          </p:cNvPicPr>
          <p:nvPr/>
        </p:nvPicPr>
        <p:blipFill>
          <a:blip r:embed="rId2" cstate="print"/>
          <a:srcRect/>
          <a:stretch>
            <a:fillRect/>
          </a:stretch>
        </p:blipFill>
        <p:spPr bwMode="auto">
          <a:xfrm>
            <a:off x="755576" y="5085184"/>
            <a:ext cx="1066785" cy="1440160"/>
          </a:xfrm>
          <a:prstGeom prst="rect">
            <a:avLst/>
          </a:prstGeom>
          <a:noFill/>
        </p:spPr>
      </p:pic>
      <p:sp>
        <p:nvSpPr>
          <p:cNvPr id="7172" name="AutoShape 4" descr="Św. Rafał Kalinowski – Klasztor Czern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7173" name="Picture 5"/>
          <p:cNvPicPr>
            <a:picLocks noChangeAspect="1" noChangeArrowheads="1"/>
          </p:cNvPicPr>
          <p:nvPr/>
        </p:nvPicPr>
        <p:blipFill>
          <a:blip r:embed="rId3" cstate="print"/>
          <a:srcRect/>
          <a:stretch>
            <a:fillRect/>
          </a:stretch>
        </p:blipFill>
        <p:spPr bwMode="auto">
          <a:xfrm>
            <a:off x="6660232" y="5157192"/>
            <a:ext cx="1584176" cy="143620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500166" y="285728"/>
            <a:ext cx="5929354" cy="1323439"/>
          </a:xfrm>
          <a:prstGeom prst="rect">
            <a:avLst/>
          </a:prstGeom>
          <a:noFill/>
        </p:spPr>
        <p:txBody>
          <a:bodyPr wrap="square" rtlCol="0">
            <a:spAutoFit/>
          </a:bodyPr>
          <a:lstStyle/>
          <a:p>
            <a:pPr algn="ctr"/>
            <a:r>
              <a:rPr lang="pl-PL" sz="4000" dirty="0" smtClean="0">
                <a:solidFill>
                  <a:schemeClr val="bg1"/>
                </a:solidFill>
              </a:rPr>
              <a:t>Powstanie styczniowe a Kalinowski </a:t>
            </a:r>
            <a:endParaRPr lang="pl-PL" sz="4000" dirty="0">
              <a:solidFill>
                <a:schemeClr val="bg1"/>
              </a:solidFill>
            </a:endParaRPr>
          </a:p>
        </p:txBody>
      </p:sp>
      <p:sp>
        <p:nvSpPr>
          <p:cNvPr id="3" name="Prostokąt 2"/>
          <p:cNvSpPr/>
          <p:nvPr/>
        </p:nvSpPr>
        <p:spPr>
          <a:xfrm>
            <a:off x="500034" y="1500174"/>
            <a:ext cx="8143932" cy="5078313"/>
          </a:xfrm>
          <a:prstGeom prst="rect">
            <a:avLst/>
          </a:prstGeom>
        </p:spPr>
        <p:txBody>
          <a:bodyPr wrap="square">
            <a:spAutoFit/>
          </a:bodyPr>
          <a:lstStyle/>
          <a:p>
            <a:pPr algn="ctr"/>
            <a:r>
              <a:rPr lang="pl-PL" dirty="0">
                <a:solidFill>
                  <a:schemeClr val="bg1"/>
                </a:solidFill>
              </a:rPr>
              <a:t>Wybuch powstania styczniowego w roku 1863 wymusił na Kalinowskim odejście z wojska. Po wybuchu powstania garnizon brzeski, gdzie stacjonował, postawiono w stan pogotowia. Z Brześcia wysyłano wojsko przeciw oddziałom powstańczym. Pod koniec maja Kalinowski otrzymał zwolnienie z wojska, opuścił Brześć i wyruszył w kierunku Wilna. Za namową kolegi Kalinowski zgodził się przejąć stanowisko naczelnika Wydziału Wojny w Wydziale Wykonawczym Litwy. W wyniku rozeznania sytuacji, które przeprowadził Kalinowski po przyjeździe do Wilna uznał, że skoro nie można odwołać powstania, nie powinno się go rozszerzać, ponieważ w rezultacie pociągnie za sobą jedynie daremne ofiary.</a:t>
            </a:r>
            <a:r>
              <a:rPr lang="pl-PL" dirty="0" smtClean="0">
                <a:solidFill>
                  <a:schemeClr val="bg1"/>
                </a:solidFill>
              </a:rPr>
              <a:t/>
            </a:r>
            <a:br>
              <a:rPr lang="pl-PL" dirty="0" smtClean="0">
                <a:solidFill>
                  <a:schemeClr val="bg1"/>
                </a:solidFill>
              </a:rPr>
            </a:br>
            <a:r>
              <a:rPr lang="pl-PL" dirty="0">
                <a:solidFill>
                  <a:schemeClr val="bg1"/>
                </a:solidFill>
              </a:rPr>
              <a:t>Z 24 na 25 marca 1864 roku Józef Kalinowski został aresztowany w Wilnie, po czym umieszczony w więzieniu w klasztorze podominikańskim. Komisja śledcza uznała go za winnego „pełnienia obowiązków kierownika sił zbrojnych na Litwie i redagowania rozporządzeń co do kierowania partiami powstańczymi”. W dalszej kolejności 28 maja sąd wojskowy podtrzymał jego winę i skazał go na karę śmierci. Przy staraniach krewnych oraz bliskich zastąpiono Kalinowskiemu karę śmierci na dziesięć lat katorgi w twierdzach Sybiru.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57158" y="1700808"/>
            <a:ext cx="8786842" cy="2308324"/>
          </a:xfrm>
          <a:prstGeom prst="rect">
            <a:avLst/>
          </a:prstGeom>
        </p:spPr>
        <p:txBody>
          <a:bodyPr wrap="square">
            <a:spAutoFit/>
          </a:bodyPr>
          <a:lstStyle/>
          <a:p>
            <a:pPr algn="ctr"/>
            <a:r>
              <a:rPr lang="pl-PL" dirty="0">
                <a:solidFill>
                  <a:schemeClr val="bg1"/>
                </a:solidFill>
              </a:rPr>
              <a:t>Wychowanie religijne wyniesione z domu rodzinnego nie wytrzymało próby czasu. W Petersburgu Kalinowski doświadczył kryzysu religijnego, który odznaczał się m.in. w zaniechaniu przystępowania do sakramentów świętych oraz w nieregularnym uczestnictwie we Mszy św. „Praktyki religijne zaniedbywałem – napisze później we Wspomnieniach – do pobożności jednak wewnętrznej popęd tu i ówdzie mocno, acz przechodnio, w duszy się budził. Nie byłem temu głosowi jednak wierny”. Mimo tego przeżycia, w dalszym ciągu problematyką religijną i światopoglądowa bardzo go absorbowała.</a:t>
            </a:r>
          </a:p>
        </p:txBody>
      </p:sp>
      <p:sp>
        <p:nvSpPr>
          <p:cNvPr id="3" name="pole tekstowe 2"/>
          <p:cNvSpPr txBox="1"/>
          <p:nvPr/>
        </p:nvSpPr>
        <p:spPr>
          <a:xfrm>
            <a:off x="1857356" y="785794"/>
            <a:ext cx="5214974" cy="1323439"/>
          </a:xfrm>
          <a:prstGeom prst="rect">
            <a:avLst/>
          </a:prstGeom>
          <a:noFill/>
        </p:spPr>
        <p:txBody>
          <a:bodyPr wrap="square" rtlCol="0">
            <a:spAutoFit/>
          </a:bodyPr>
          <a:lstStyle/>
          <a:p>
            <a:pPr algn="ctr"/>
            <a:r>
              <a:rPr lang="pl-PL" sz="4000" dirty="0" smtClean="0">
                <a:solidFill>
                  <a:schemeClr val="bg1"/>
                </a:solidFill>
              </a:rPr>
              <a:t>Chwilowy kryzys wiary </a:t>
            </a:r>
            <a:endParaRPr lang="pl-PL" sz="4000" dirty="0">
              <a:solidFill>
                <a:schemeClr val="bg1"/>
              </a:solidFill>
            </a:endParaRPr>
          </a:p>
        </p:txBody>
      </p:sp>
      <p:sp>
        <p:nvSpPr>
          <p:cNvPr id="5122" name="AutoShape 2" descr="Karmelici bosi – Wikipedia, wolna encyklo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5124" name="AutoShape 4" descr="Karmelici bosi – Wikipedia, wolna encyklo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5127" name="Picture 7" descr="Herb zakonu"/>
          <p:cNvPicPr>
            <a:picLocks noChangeAspect="1" noChangeArrowheads="1"/>
          </p:cNvPicPr>
          <p:nvPr/>
        </p:nvPicPr>
        <p:blipFill>
          <a:blip r:embed="rId2" cstate="print"/>
          <a:srcRect/>
          <a:stretch>
            <a:fillRect/>
          </a:stretch>
        </p:blipFill>
        <p:spPr bwMode="auto">
          <a:xfrm>
            <a:off x="3851920" y="4221088"/>
            <a:ext cx="1656184" cy="1737256"/>
          </a:xfrm>
          <a:prstGeom prst="rect">
            <a:avLst/>
          </a:prstGeom>
          <a:noFill/>
        </p:spPr>
      </p:pic>
      <p:sp>
        <p:nvSpPr>
          <p:cNvPr id="8" name="pole tekstowe 7"/>
          <p:cNvSpPr txBox="1"/>
          <p:nvPr/>
        </p:nvSpPr>
        <p:spPr>
          <a:xfrm>
            <a:off x="3851920" y="5949280"/>
            <a:ext cx="1656184" cy="430887"/>
          </a:xfrm>
          <a:prstGeom prst="rect">
            <a:avLst/>
          </a:prstGeom>
          <a:noFill/>
        </p:spPr>
        <p:txBody>
          <a:bodyPr wrap="square" rtlCol="0">
            <a:spAutoFit/>
          </a:bodyPr>
          <a:lstStyle/>
          <a:p>
            <a:pPr algn="ctr"/>
            <a:r>
              <a:rPr lang="pl-PL" sz="1100" dirty="0" smtClean="0">
                <a:solidFill>
                  <a:schemeClr val="bg1">
                    <a:lumMod val="95000"/>
                    <a:lumOff val="5000"/>
                  </a:schemeClr>
                </a:solidFill>
              </a:rPr>
              <a:t>Herb Zakonu Karmelitów</a:t>
            </a:r>
            <a:endParaRPr lang="pl-PL" sz="1100" dirty="0">
              <a:solidFill>
                <a:schemeClr val="bg1">
                  <a:lumMod val="95000"/>
                  <a:lumOff val="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500166" y="428604"/>
            <a:ext cx="5786478" cy="707886"/>
          </a:xfrm>
          <a:prstGeom prst="rect">
            <a:avLst/>
          </a:prstGeom>
          <a:noFill/>
        </p:spPr>
        <p:txBody>
          <a:bodyPr wrap="square" rtlCol="0">
            <a:spAutoFit/>
          </a:bodyPr>
          <a:lstStyle/>
          <a:p>
            <a:pPr algn="ctr"/>
            <a:r>
              <a:rPr lang="pl-PL" sz="4000" dirty="0" smtClean="0">
                <a:solidFill>
                  <a:schemeClr val="bg1"/>
                </a:solidFill>
              </a:rPr>
              <a:t>Zakonnik</a:t>
            </a:r>
            <a:endParaRPr lang="pl-PL" sz="4000" dirty="0">
              <a:solidFill>
                <a:schemeClr val="bg1"/>
              </a:solidFill>
            </a:endParaRPr>
          </a:p>
        </p:txBody>
      </p:sp>
      <p:sp>
        <p:nvSpPr>
          <p:cNvPr id="3" name="Prostokąt 2"/>
          <p:cNvSpPr/>
          <p:nvPr/>
        </p:nvSpPr>
        <p:spPr>
          <a:xfrm>
            <a:off x="214282" y="1196752"/>
            <a:ext cx="8929718" cy="5078313"/>
          </a:xfrm>
          <a:prstGeom prst="rect">
            <a:avLst/>
          </a:prstGeom>
        </p:spPr>
        <p:txBody>
          <a:bodyPr wrap="square">
            <a:spAutoFit/>
          </a:bodyPr>
          <a:lstStyle/>
          <a:p>
            <a:pPr algn="ctr" fontAlgn="base"/>
            <a:r>
              <a:rPr lang="pl-PL" dirty="0">
                <a:solidFill>
                  <a:schemeClr val="bg1">
                    <a:lumMod val="95000"/>
                    <a:lumOff val="5000"/>
                  </a:schemeClr>
                </a:solidFill>
              </a:rPr>
              <a:t>Kalinowski z życiem zakonnym swoje myśli wiązał od trzynastu lat. W realizacji tego pragnienia początkowo przeszkodziło mu dziesięcioletnie wygnanie, później obowiązki rodzinne. Po osobistym, dość długo trwającym rozeznaniu, wybrał Zakon Karmelitów Bosych.</a:t>
            </a:r>
          </a:p>
          <a:p>
            <a:pPr algn="ctr" fontAlgn="base"/>
            <a:r>
              <a:rPr lang="pl-PL" dirty="0">
                <a:solidFill>
                  <a:schemeClr val="bg1">
                    <a:lumMod val="95000"/>
                    <a:lumOff val="5000"/>
                  </a:schemeClr>
                </a:solidFill>
              </a:rPr>
              <a:t>Przyjął imię zakonne brat Rafał od św. Józefa. Po zakończeniu nowicjatu, 26 listopada 1878 roku złożył śluby zakonne. Następnie wyjechał na Węgry, gdzie zajął się studiowaniem filozofii i teologii, a także gdzie 27 listopada 1881 roku złożył uroczyste śluby zakonne. Następnie przybył do klasztoru karmelitów bosych w Czernej, gdzie 15 stycznia 1882 otrzymał święcenia kapłańskie</a:t>
            </a:r>
            <a:r>
              <a:rPr lang="pl-PL" dirty="0" smtClean="0">
                <a:solidFill>
                  <a:schemeClr val="bg1">
                    <a:lumMod val="95000"/>
                    <a:lumOff val="5000"/>
                  </a:schemeClr>
                </a:solidFill>
              </a:rPr>
              <a:t>.</a:t>
            </a:r>
            <a:r>
              <a:rPr lang="pl-PL" dirty="0">
                <a:solidFill>
                  <a:schemeClr val="bg1">
                    <a:lumMod val="95000"/>
                    <a:lumOff val="5000"/>
                  </a:schemeClr>
                </a:solidFill>
              </a:rPr>
              <a:t> 6 maja objął stanowisko pomocnika magistra nowicjuszów. Po kilku miesiącach został wybrany przeorem w Czernej, gdzie bardzo aktywnie włączył się w odnowę życia zakonnego. Najistotniejszym problemem w tamtym czasie był brak dobrych powołań do życia zakonnego. Dlatego podjęto decyzję o założeniu niższego seminarium w Wadowicach (1892). Pierwszym przełożonym tej placówki został właśnie o. Rafał. Niższe seminarium w rezultacie było podstawowym źródłem powołań do Zakonu Karmelitów Bosych w Polsce.</a:t>
            </a:r>
          </a:p>
          <a:p>
            <a:pPr algn="ctr" fontAlgn="base"/>
            <a:r>
              <a:rPr lang="pl-PL" dirty="0">
                <a:solidFill>
                  <a:schemeClr val="bg1">
                    <a:lumMod val="95000"/>
                    <a:lumOff val="5000"/>
                  </a:schemeClr>
                </a:solidFill>
              </a:rPr>
              <a:t>W 1897 roku o. Rafał został po raz drugi przełożonym domu w Wadowicach, gdzie zaczęto budowę obecnego kościoła i klasztoru.</a:t>
            </a:r>
          </a:p>
          <a:p>
            <a:pPr algn="ctr" fontAlgn="base"/>
            <a:endParaRPr lang="pl-PL" dirty="0">
              <a:solidFill>
                <a:schemeClr val="bg2">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0" y="428604"/>
            <a:ext cx="9144000" cy="769441"/>
          </a:xfrm>
          <a:prstGeom prst="rect">
            <a:avLst/>
          </a:prstGeom>
          <a:noFill/>
        </p:spPr>
        <p:txBody>
          <a:bodyPr wrap="square" rtlCol="0">
            <a:spAutoFit/>
          </a:bodyPr>
          <a:lstStyle/>
          <a:p>
            <a:pPr algn="ctr"/>
            <a:r>
              <a:rPr lang="pl-PL" sz="4400" dirty="0" smtClean="0">
                <a:solidFill>
                  <a:schemeClr val="bg1"/>
                </a:solidFill>
              </a:rPr>
              <a:t>Jaki był Rafał Kalinowski ?</a:t>
            </a:r>
            <a:endParaRPr lang="pl-PL" sz="4400" dirty="0">
              <a:solidFill>
                <a:schemeClr val="bg1"/>
              </a:solidFill>
            </a:endParaRPr>
          </a:p>
        </p:txBody>
      </p:sp>
      <p:sp>
        <p:nvSpPr>
          <p:cNvPr id="3" name="Prostokąt 2"/>
          <p:cNvSpPr/>
          <p:nvPr/>
        </p:nvSpPr>
        <p:spPr>
          <a:xfrm>
            <a:off x="1187624" y="1340768"/>
            <a:ext cx="6429420" cy="3139321"/>
          </a:xfrm>
          <a:prstGeom prst="rect">
            <a:avLst/>
          </a:prstGeom>
        </p:spPr>
        <p:txBody>
          <a:bodyPr wrap="square">
            <a:spAutoFit/>
          </a:bodyPr>
          <a:lstStyle/>
          <a:p>
            <a:pPr algn="ctr"/>
            <a:r>
              <a:rPr lang="pl-PL" dirty="0">
                <a:solidFill>
                  <a:schemeClr val="bg1"/>
                </a:solidFill>
              </a:rPr>
              <a:t>Rafał Kalinowski dał się poznać jako bardzo dobry i ofiarny spowiednik oraz kierownik duchowy. Nie opuszczał konfesjonału nawet w czasie choroby. Jako przełożony był dla każdego wzorem w wykonywaniu obowiązków życia zakonnego, a najbardziej modlitwy. Odznaczał się szczególnym skupieniem podczas Mszy św. Każdą czynność w ciągu dnia podporządkowywał pragnieniu zjednoczenia się z Bogiem. W przewodzeniu klasztorowi kierował się sprawiedliwością i miłością. Bez żadnych korzyści i ulg, starannie wypełniał codzienne obowiązki zakonnika. Wierność z miłości była ideą jego życia.</a:t>
            </a:r>
          </a:p>
        </p:txBody>
      </p:sp>
      <p:pic>
        <p:nvPicPr>
          <p:cNvPr id="3074" name="Picture 2" descr="https://upload.wikimedia.org/wikipedia/commons/thumb/1/11/Wilno_parafia_%C5%9Bw._Jana_akt_urodzenia_nr_226_z_1835_r._J%C3%B3zef_Kalinowski.jpg/240px-Wilno_parafia_%C5%9Bw._Jana_akt_urodzenia_nr_226_z_1835_r._J%C3%B3zef_Kalinowski.jpg"/>
          <p:cNvPicPr>
            <a:picLocks noChangeAspect="1" noChangeArrowheads="1"/>
          </p:cNvPicPr>
          <p:nvPr/>
        </p:nvPicPr>
        <p:blipFill>
          <a:blip r:embed="rId2" cstate="print"/>
          <a:srcRect/>
          <a:stretch>
            <a:fillRect/>
          </a:stretch>
        </p:blipFill>
        <p:spPr bwMode="auto">
          <a:xfrm>
            <a:off x="3419872" y="4653136"/>
            <a:ext cx="2286000" cy="1590675"/>
          </a:xfrm>
          <a:prstGeom prst="rect">
            <a:avLst/>
          </a:prstGeom>
          <a:noFill/>
        </p:spPr>
      </p:pic>
      <p:sp>
        <p:nvSpPr>
          <p:cNvPr id="5" name="pole tekstowe 4"/>
          <p:cNvSpPr txBox="1"/>
          <p:nvPr/>
        </p:nvSpPr>
        <p:spPr>
          <a:xfrm>
            <a:off x="3203848" y="6237312"/>
            <a:ext cx="2880320" cy="261610"/>
          </a:xfrm>
          <a:prstGeom prst="rect">
            <a:avLst/>
          </a:prstGeom>
          <a:noFill/>
        </p:spPr>
        <p:txBody>
          <a:bodyPr wrap="square" rtlCol="0">
            <a:spAutoFit/>
          </a:bodyPr>
          <a:lstStyle/>
          <a:p>
            <a:pPr algn="ctr"/>
            <a:r>
              <a:rPr lang="pl-PL" sz="1100" dirty="0" smtClean="0">
                <a:solidFill>
                  <a:schemeClr val="bg1">
                    <a:lumMod val="95000"/>
                    <a:lumOff val="5000"/>
                  </a:schemeClr>
                </a:solidFill>
              </a:rPr>
              <a:t>Akt urodzenia Kalinowskiego</a:t>
            </a:r>
            <a:endParaRPr lang="pl-PL" sz="1100" dirty="0">
              <a:solidFill>
                <a:schemeClr val="bg1">
                  <a:lumMod val="95000"/>
                  <a:lumOff val="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785786" y="357166"/>
            <a:ext cx="7500990" cy="707886"/>
          </a:xfrm>
          <a:prstGeom prst="rect">
            <a:avLst/>
          </a:prstGeom>
          <a:noFill/>
        </p:spPr>
        <p:txBody>
          <a:bodyPr wrap="square" rtlCol="0">
            <a:spAutoFit/>
          </a:bodyPr>
          <a:lstStyle/>
          <a:p>
            <a:pPr algn="ctr"/>
            <a:r>
              <a:rPr lang="pl-PL" sz="4000" dirty="0" smtClean="0">
                <a:solidFill>
                  <a:schemeClr val="bg1"/>
                </a:solidFill>
              </a:rPr>
              <a:t>Śmierć Józefa w Wadowicach</a:t>
            </a:r>
            <a:endParaRPr lang="pl-PL" sz="4000" dirty="0">
              <a:solidFill>
                <a:schemeClr val="bg1"/>
              </a:solidFill>
            </a:endParaRPr>
          </a:p>
        </p:txBody>
      </p:sp>
      <p:sp>
        <p:nvSpPr>
          <p:cNvPr id="4" name="Prostokąt 3"/>
          <p:cNvSpPr/>
          <p:nvPr/>
        </p:nvSpPr>
        <p:spPr>
          <a:xfrm>
            <a:off x="785786" y="1142984"/>
            <a:ext cx="7358114" cy="3693319"/>
          </a:xfrm>
          <a:prstGeom prst="rect">
            <a:avLst/>
          </a:prstGeom>
        </p:spPr>
        <p:txBody>
          <a:bodyPr wrap="square">
            <a:spAutoFit/>
          </a:bodyPr>
          <a:lstStyle/>
          <a:p>
            <a:pPr algn="ctr" fontAlgn="base"/>
            <a:r>
              <a:rPr lang="pl-PL" dirty="0">
                <a:solidFill>
                  <a:schemeClr val="bg1"/>
                </a:solidFill>
              </a:rPr>
              <a:t>W 1897 roku o. Rafał został po raz drugi przełożonym domu w Wadowicach, gdzie zaczęto budowę obecnego kościoła i klasztoru. Stan zdrowia o. Rafała był coraz gorszy i z biegiem czasu zmusił go do podjęcia decyzji o powrocie do Czernej w październiku 1898 roku.</a:t>
            </a:r>
          </a:p>
          <a:p>
            <a:pPr algn="ctr" fontAlgn="base"/>
            <a:r>
              <a:rPr lang="pl-PL" dirty="0">
                <a:solidFill>
                  <a:schemeClr val="bg1"/>
                </a:solidFill>
              </a:rPr>
              <a:t>W roku 1906 został przeorem w Wadowicach. W grudniu ciężko zachorował. W maju jego zdrowie uległo stosunkowej poprawie. Kolejny, duży nawrót choroby nastąpił 21 sierpnia. 13 listopada otrzymał sakrament chorych. Po dwóch dniach o. Rafał zmarł. 19 listopada jego zwłoki zostały przetransportowane do Czernej, a w następnym dniu pochowane na cmentarzu zakonnym</a:t>
            </a:r>
            <a:r>
              <a:rPr lang="pl-PL" dirty="0" smtClean="0">
                <a:solidFill>
                  <a:schemeClr val="bg1"/>
                </a:solidFill>
              </a:rPr>
              <a:t>.</a:t>
            </a:r>
            <a:r>
              <a:rPr lang="pl-PL" dirty="0">
                <a:solidFill>
                  <a:schemeClr val="bg1"/>
                </a:solidFill>
              </a:rPr>
              <a:t> Do chwały ołtarzy wyniósł go Jan Paweł II: 22 czerwca 1983 roku w Krakowie przez beatyfikację, a 17 listopada 1991 roku w Rzymie dokonując uroczystej kanonizacji.</a:t>
            </a:r>
          </a:p>
        </p:txBody>
      </p:sp>
      <p:pic>
        <p:nvPicPr>
          <p:cNvPr id="2050" name="Picture 2" descr="Sanktuarium św. Józefa oraz Klasztor Karmelitów Bosych w Wadowicach –  Wikipedia, wolna encyklopedia"/>
          <p:cNvPicPr>
            <a:picLocks noChangeAspect="1" noChangeArrowheads="1"/>
          </p:cNvPicPr>
          <p:nvPr/>
        </p:nvPicPr>
        <p:blipFill>
          <a:blip r:embed="rId2" cstate="print"/>
          <a:srcRect/>
          <a:stretch>
            <a:fillRect/>
          </a:stretch>
        </p:blipFill>
        <p:spPr bwMode="auto">
          <a:xfrm>
            <a:off x="3347864" y="4653136"/>
            <a:ext cx="2088232" cy="1566174"/>
          </a:xfrm>
          <a:prstGeom prst="rect">
            <a:avLst/>
          </a:prstGeom>
          <a:noFill/>
        </p:spPr>
      </p:pic>
      <p:sp>
        <p:nvSpPr>
          <p:cNvPr id="5" name="pole tekstowe 4"/>
          <p:cNvSpPr txBox="1"/>
          <p:nvPr/>
        </p:nvSpPr>
        <p:spPr>
          <a:xfrm>
            <a:off x="3275856" y="6165304"/>
            <a:ext cx="2304256" cy="430887"/>
          </a:xfrm>
          <a:prstGeom prst="rect">
            <a:avLst/>
          </a:prstGeom>
          <a:noFill/>
        </p:spPr>
        <p:txBody>
          <a:bodyPr wrap="square" rtlCol="0">
            <a:spAutoFit/>
          </a:bodyPr>
          <a:lstStyle/>
          <a:p>
            <a:pPr algn="ctr"/>
            <a:r>
              <a:rPr lang="pl-PL" sz="1100" dirty="0" smtClean="0">
                <a:solidFill>
                  <a:schemeClr val="bg1">
                    <a:lumMod val="95000"/>
                    <a:lumOff val="5000"/>
                  </a:schemeClr>
                </a:solidFill>
              </a:rPr>
              <a:t>Klasztor zbudowany przez Kalinowskiego</a:t>
            </a:r>
            <a:endParaRPr lang="pl-PL" sz="1100" dirty="0">
              <a:solidFill>
                <a:schemeClr val="bg1">
                  <a:lumMod val="95000"/>
                  <a:lumOff val="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0" y="2708920"/>
            <a:ext cx="9144000" cy="1200329"/>
          </a:xfrm>
          <a:prstGeom prst="rect">
            <a:avLst/>
          </a:prstGeom>
          <a:noFill/>
        </p:spPr>
        <p:txBody>
          <a:bodyPr wrap="square" rtlCol="0">
            <a:spAutoFit/>
          </a:bodyPr>
          <a:lstStyle/>
          <a:p>
            <a:pPr algn="ctr"/>
            <a:r>
              <a:rPr lang="pl-PL" sz="7200" dirty="0" smtClean="0">
                <a:solidFill>
                  <a:schemeClr val="bg1"/>
                </a:solidFill>
              </a:rPr>
              <a:t>Koniec</a:t>
            </a:r>
            <a:endParaRPr lang="pl-PL" sz="7200" dirty="0">
              <a:solidFill>
                <a:schemeClr val="bg1"/>
              </a:solidFill>
            </a:endParaRPr>
          </a:p>
        </p:txBody>
      </p:sp>
      <p:sp>
        <p:nvSpPr>
          <p:cNvPr id="3" name="pole tekstowe 2"/>
          <p:cNvSpPr txBox="1"/>
          <p:nvPr/>
        </p:nvSpPr>
        <p:spPr>
          <a:xfrm>
            <a:off x="5436096" y="5013176"/>
            <a:ext cx="2857520" cy="369332"/>
          </a:xfrm>
          <a:prstGeom prst="rect">
            <a:avLst/>
          </a:prstGeom>
          <a:noFill/>
        </p:spPr>
        <p:txBody>
          <a:bodyPr wrap="square" rtlCol="0">
            <a:spAutoFit/>
          </a:bodyPr>
          <a:lstStyle/>
          <a:p>
            <a:pPr algn="ctr"/>
            <a:r>
              <a:rPr lang="pl-PL" dirty="0" smtClean="0">
                <a:solidFill>
                  <a:schemeClr val="bg1"/>
                </a:solidFill>
              </a:rPr>
              <a:t>Dziękuje za uwagę</a:t>
            </a:r>
            <a:endParaRPr lang="pl-PL" dirty="0">
              <a:solidFill>
                <a:schemeClr val="bg1"/>
              </a:solidFill>
            </a:endParaRPr>
          </a:p>
        </p:txBody>
      </p:sp>
      <p:sp>
        <p:nvSpPr>
          <p:cNvPr id="5" name="pole tekstowe 4"/>
          <p:cNvSpPr txBox="1"/>
          <p:nvPr/>
        </p:nvSpPr>
        <p:spPr>
          <a:xfrm>
            <a:off x="5580112" y="5373216"/>
            <a:ext cx="2928958" cy="923330"/>
          </a:xfrm>
          <a:prstGeom prst="rect">
            <a:avLst/>
          </a:prstGeom>
          <a:noFill/>
        </p:spPr>
        <p:txBody>
          <a:bodyPr wrap="square" rtlCol="0">
            <a:spAutoFit/>
          </a:bodyPr>
          <a:lstStyle/>
          <a:p>
            <a:pPr algn="ctr"/>
            <a:r>
              <a:rPr lang="pl-PL" dirty="0" smtClean="0">
                <a:solidFill>
                  <a:schemeClr val="bg1"/>
                </a:solidFill>
              </a:rPr>
              <a:t>Urbaś Aleksandra 7a </a:t>
            </a:r>
          </a:p>
          <a:p>
            <a:pPr algn="ctr"/>
            <a:r>
              <a:rPr lang="pl-PL" dirty="0" smtClean="0">
                <a:solidFill>
                  <a:schemeClr val="bg1"/>
                </a:solidFill>
              </a:rPr>
              <a:t>Szkoła Podstawowa nr. 4 w Wadowicach</a:t>
            </a:r>
            <a:endParaRPr lang="pl-PL"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5BB1100CE3D0F44B7F7349886D51504" ma:contentTypeVersion="9" ma:contentTypeDescription="Utwórz nowy dokument." ma:contentTypeScope="" ma:versionID="987e00ba9cb493278b4effceec5aa223">
  <xsd:schema xmlns:xsd="http://www.w3.org/2001/XMLSchema" xmlns:xs="http://www.w3.org/2001/XMLSchema" xmlns:p="http://schemas.microsoft.com/office/2006/metadata/properties" xmlns:ns2="d6f05fcc-624e-4119-8662-bac3a70b922a" targetNamespace="http://schemas.microsoft.com/office/2006/metadata/properties" ma:root="true" ma:fieldsID="d5e7813eee928976d5691d0fdbf06309" ns2:_="">
    <xsd:import namespace="d6f05fcc-624e-4119-8662-bac3a70b922a"/>
    <xsd:element name="properties">
      <xsd:complexType>
        <xsd:sequence>
          <xsd:element name="documentManagement">
            <xsd:complexType>
              <xsd:all>
                <xsd:element ref="ns2:ReferenceId" minOccurs="0"/>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f05fcc-624e-4119-8662-bac3a70b922a" elementFormDefault="qualified">
    <xsd:import namespace="http://schemas.microsoft.com/office/2006/documentManagement/types"/>
    <xsd:import namespace="http://schemas.microsoft.com/office/infopath/2007/PartnerControls"/>
    <xsd:element name="ReferenceId" ma:index="8" nillable="true" ma:displayName="ReferenceId" ma:indexed="true" ma:internalName="ReferenceId">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ReferenceId xmlns="d6f05fcc-624e-4119-8662-bac3a70b922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E68CF6-999F-42AC-A824-B52C128519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f05fcc-624e-4119-8662-bac3a70b92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BFB5C66-0094-407A-BCAE-98295FB3C24B}">
  <ds:schemaRefs>
    <ds:schemaRef ds:uri="http://purl.org/dc/terms/"/>
    <ds:schemaRef ds:uri="d6f05fcc-624e-4119-8662-bac3a70b922a"/>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E502632-D5C3-47FD-8E50-0AC70A5B67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Paper</Template>
  <TotalTime>208</TotalTime>
  <Words>66</Words>
  <Application>Microsoft Office PowerPoint</Application>
  <PresentationFormat>Pokaz na ekranie (4:3)</PresentationFormat>
  <Paragraphs>23</Paragraphs>
  <Slides>7</Slides>
  <Notes>0</Notes>
  <HiddenSlides>0</HiddenSlides>
  <MMClips>0</MMClips>
  <ScaleCrop>false</ScaleCrop>
  <HeadingPairs>
    <vt:vector size="4" baseType="variant">
      <vt:variant>
        <vt:lpstr>Motyw</vt:lpstr>
      </vt:variant>
      <vt:variant>
        <vt:i4>1</vt:i4>
      </vt:variant>
      <vt:variant>
        <vt:lpstr>Tytuły slajdów</vt:lpstr>
      </vt:variant>
      <vt:variant>
        <vt:i4>7</vt:i4>
      </vt:variant>
    </vt:vector>
  </HeadingPairs>
  <TitlesOfParts>
    <vt:vector size="8" baseType="lpstr">
      <vt:lpstr>Papier</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asus</dc:creator>
  <cp:lastModifiedBy>Marian Dybeł</cp:lastModifiedBy>
  <cp:revision>16</cp:revision>
  <dcterms:created xsi:type="dcterms:W3CDTF">2020-10-28T21:11:59Z</dcterms:created>
  <dcterms:modified xsi:type="dcterms:W3CDTF">2020-10-29T19:10:29Z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0x010100F5BB1100CE3D0F44B7F7349886D51504</vt:lpwstr>
  </property>
</Properties>
</file>