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70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pitchFamily="66" charset="0"/>
              </a:defRPr>
            </a:lvl1pPr>
          </a:lstStyle>
          <a:p>
            <a:endParaRPr lang="sk-S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fld id="{006A6DE8-070D-4AC1-8729-53C820444E56}" type="datetimeFigureOut">
              <a:rPr lang="sk-SK"/>
              <a:pPr/>
              <a:t>16.5.2020</a:t>
            </a:fld>
            <a:endParaRPr lang="sk-SK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mic Sans MS" pitchFamily="66" charset="0"/>
              </a:defRPr>
            </a:lvl1pPr>
          </a:lstStyle>
          <a:p>
            <a:endParaRPr lang="sk-SK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mic Sans MS" pitchFamily="66" charset="0"/>
              </a:defRPr>
            </a:lvl1pPr>
          </a:lstStyle>
          <a:p>
            <a:fld id="{E395D80F-92FA-4403-BD16-41EE54B7960F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1719-3DEF-4E7F-B294-BD05E5B852C9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98405-4ACB-4275-A842-56C78F8306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B7F7B-1989-4231-B814-93B5B3D44040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6AE8-E6C0-4B00-BAFD-E2751ADB6C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AC7B-96A0-40E6-84D8-80DB0D7E233D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F241D-0110-4EF4-A787-5FDDA3BBFCB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973B5-D5B0-420D-A72D-E243FF15B8A2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F381-A37F-4E52-A49D-A83161380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79FB-8220-43EB-84B6-A5197C937E19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1B0A-A54E-45F9-B15C-099A2E0B57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3A4F7-C9D4-40F7-AD90-02092ED32631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C126-AF9E-4676-A064-54EA060D318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EBCAC-2B0F-4894-8242-7640637B85FB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03A6-15C5-46C3-A00B-5571647FF1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1405-BD15-4FD4-9127-C211D6AD9EEC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11C7-3453-4A8C-AB4F-2DDC714C6A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8D72-AEEB-4C09-BE6E-C5C253A1E5FB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ACA4C-EA49-4DC6-85C2-C27946740E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50D14-3B5F-45F1-B09E-39BCB8C4AB13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CE20-3B63-4C5E-AB72-F261DC67A79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D37B-0363-4870-88AC-56B8D20423FA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4A54-F796-4807-8BFC-1A36499EBF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27C97-EA4F-40D2-9DCD-2975459F861E}" type="datetimeFigureOut">
              <a:rPr lang="sk-SK"/>
              <a:pPr>
                <a:defRPr/>
              </a:pPr>
              <a:t>16.5.2020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81E97-0EBE-4B66-BD24-0EAFE971266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pic>
        <p:nvPicPr>
          <p:cNvPr id="1031" name="Picture 8" descr="schoolhouse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Krízy v rodine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Pre 6. ročník ZŠ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Občianska náuka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500188" y="785813"/>
            <a:ext cx="6191250" cy="1570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b="1" dirty="0"/>
              <a:t>Rodina je základná jednotka spoločnosti</a:t>
            </a:r>
            <a:r>
              <a:rPr lang="sk-SK" sz="24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dirty="0"/>
              <a:t>Je to malá sociálna skupina, ktorá je pre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dirty="0"/>
              <a:t>s</a:t>
            </a:r>
            <a:r>
              <a:rPr lang="sk-SK" sz="2400" dirty="0"/>
              <a:t>poločnosť nesmierne dôležitá. Je to jej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400" dirty="0"/>
              <a:t>z</a:t>
            </a:r>
            <a:r>
              <a:rPr lang="sk-SK" sz="2400" dirty="0"/>
              <a:t>ákladný stavebný kameň</a:t>
            </a:r>
            <a:endParaRPr lang="sk-SK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Aká je kvalitná rodina?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Kvalita života rodiny spočíva vo vzájomnom súlade </a:t>
            </a:r>
            <a:r>
              <a:rPr lang="sk-SK" dirty="0" smtClean="0"/>
              <a:t>medzi jej členmi.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sk-SK" dirty="0" smtClean="0"/>
              <a:t>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spolupatričnosti </a:t>
            </a:r>
            <a:r>
              <a:rPr lang="sk-SK" dirty="0" smtClean="0"/>
              <a:t>a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spoluzodpovednosti </a:t>
            </a:r>
            <a:r>
              <a:rPr lang="sk-SK" dirty="0" smtClean="0"/>
              <a:t>za rodinu.</a:t>
            </a:r>
            <a:endParaRPr lang="sk-SK" dirty="0"/>
          </a:p>
        </p:txBody>
      </p:sp>
      <p:pic>
        <p:nvPicPr>
          <p:cNvPr id="14339" name="Obrázok 3" descr="rodinnna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4786313"/>
            <a:ext cx="300037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Problémové situácie</a:t>
            </a:r>
            <a:endParaRPr lang="sk-SK" dirty="0"/>
          </a:p>
        </p:txBody>
      </p:sp>
      <p:sp>
        <p:nvSpPr>
          <p:cNvPr id="15362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mtClean="0"/>
              <a:t>Rodina bežne rieši rozličné problémy. Od bežných až po tie vážnejšie. A práve v takýchto situáciách sa ukáže „sila a slabosť“ rodiny.</a:t>
            </a:r>
          </a:p>
        </p:txBody>
      </p:sp>
      <p:sp>
        <p:nvSpPr>
          <p:cNvPr id="15363" name="BlokTextu 3"/>
          <p:cNvSpPr txBox="1">
            <a:spLocks noChangeArrowheads="1"/>
          </p:cNvSpPr>
          <p:nvPr/>
        </p:nvSpPr>
        <p:spPr bwMode="auto">
          <a:xfrm>
            <a:off x="2428875" y="4786313"/>
            <a:ext cx="608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>
                <a:latin typeface="Comic Sans MS" pitchFamily="66" charset="0"/>
              </a:rPr>
              <a:t>Čo myslíte s akými problémami sa potýka bežná rodina?</a:t>
            </a:r>
          </a:p>
        </p:txBody>
      </p:sp>
      <p:pic>
        <p:nvPicPr>
          <p:cNvPr id="15364" name="Obrázok 4" descr="otazni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3714750"/>
            <a:ext cx="1323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Čo všetko rieši rodina?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Rodina môže riešiť rozličné problémy</a:t>
            </a:r>
            <a:r>
              <a:rPr lang="sk-SK" dirty="0" smtClean="0"/>
              <a:t>, ktoré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môžu </a:t>
            </a:r>
            <a:r>
              <a:rPr lang="sk-SK" dirty="0" smtClean="0"/>
              <a:t>a nemusia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ovplyvniť jej fungovanie </a:t>
            </a:r>
            <a:r>
              <a:rPr lang="sk-SK" dirty="0" smtClean="0"/>
              <a:t>ako napr. zmeny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zamestnania, choroby, nedostatok financií </a:t>
            </a:r>
            <a:r>
              <a:rPr lang="sk-SK" dirty="0" smtClean="0"/>
              <a:t>a pod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k-SK" dirty="0"/>
          </a:p>
        </p:txBody>
      </p:sp>
      <p:pic>
        <p:nvPicPr>
          <p:cNvPr id="16387" name="Obrázok 3" descr="rrr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30718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571875" y="5000625"/>
            <a:ext cx="468947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Deti s pomocou rodičov sú schopné takéto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dirty="0"/>
              <a:t>p</a:t>
            </a:r>
            <a:r>
              <a:rPr lang="sk-SK" dirty="0"/>
              <a:t>roblémy zvládnuť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Čo je to rodinná kríza?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Existuje mnoho definícií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rodinnej krízy </a:t>
            </a:r>
            <a:r>
              <a:rPr lang="sk-SK" dirty="0" smtClean="0"/>
              <a:t>ako napr.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zlyhanie rodiny v plnení jej tradičných funkcií alebo ako úpadok rodinných vzťahov</a:t>
            </a:r>
            <a:r>
              <a:rPr lang="sk-SK" dirty="0" smtClean="0"/>
              <a:t>...r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odina prestáva byť funkčná </a:t>
            </a:r>
            <a:r>
              <a:rPr lang="sk-SK" dirty="0" smtClean="0"/>
              <a:t>a vtedy hovoríme o dysfunkčnej rodine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nefunkčnej rodine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Obrázok 3" descr="odcudzenie sa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3175" y="5219700"/>
            <a:ext cx="279082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214688" y="285750"/>
            <a:ext cx="2976562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Ťažká, zhoršená situácia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ovná spojovacia šípka 6"/>
          <p:cNvCxnSpPr>
            <a:stCxn id="5" idx="2"/>
          </p:cNvCxnSpPr>
          <p:nvPr/>
        </p:nvCxnSpPr>
        <p:spPr>
          <a:xfrm rot="16200000" flipH="1">
            <a:off x="5180013" y="179388"/>
            <a:ext cx="273050" cy="1225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Aké krízy v rodine poznáme?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Bezpochyby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medzi najzávažnejšie krízy v rodine, ktoré zasiahnu dieťa patrí </a:t>
            </a:r>
            <a:r>
              <a:rPr lang="sk-SK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rozvod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rodičov (je to zákonný zánik manželstva)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Ale aj </a:t>
            </a:r>
            <a:r>
              <a:rPr lang="sk-SK" dirty="0" smtClean="0">
                <a:solidFill>
                  <a:srgbClr val="FF0000"/>
                </a:solidFill>
              </a:rPr>
              <a:t>vážna choroba </a:t>
            </a:r>
            <a:r>
              <a:rPr lang="sk-SK" dirty="0" smtClean="0"/>
              <a:t>či </a:t>
            </a:r>
            <a:r>
              <a:rPr lang="sk-SK" dirty="0" smtClean="0">
                <a:solidFill>
                  <a:srgbClr val="FF0000"/>
                </a:solidFill>
              </a:rPr>
              <a:t>úmrtie </a:t>
            </a:r>
            <a:r>
              <a:rPr lang="sk-SK" dirty="0" smtClean="0"/>
              <a:t>člena rodiny môže vyústiť do vážnej rodinnej krízy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dirty="0"/>
          </a:p>
        </p:txBody>
      </p:sp>
      <p:pic>
        <p:nvPicPr>
          <p:cNvPr id="18435" name="Obrázok 3" descr="rozvo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5191125"/>
            <a:ext cx="31432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Je to kvôli mne!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Dieťa počas rodinnej krízy prechádza troma fázami, ktoré idú postupne za sebou: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Sebaobviňovanie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/>
              <a:t>(„ja som všetkému na vine“)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Zlosť</a:t>
            </a:r>
            <a:r>
              <a:rPr lang="sk-SK" dirty="0" smtClean="0"/>
              <a:t> („hnevám sa na mamu, otca, seba na celý svet...“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Vyrovnanie sa zo situáciou </a:t>
            </a:r>
            <a:r>
              <a:rPr lang="sk-SK" dirty="0" smtClean="0"/>
              <a:t>(alebo sa nedokáže zo situáciou vyrovnať)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ug2009-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TS010357129</Template>
  <TotalTime>55</TotalTime>
  <Words>235</Words>
  <Application>Microsoft Office PowerPoint</Application>
  <PresentationFormat>Prezentácia na obrazovke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Comic Sans MS</vt:lpstr>
      <vt:lpstr>Arial</vt:lpstr>
      <vt:lpstr>Calibri</vt:lpstr>
      <vt:lpstr>Aug2009-2010</vt:lpstr>
      <vt:lpstr>Krízy v rodine</vt:lpstr>
      <vt:lpstr>Aká je kvalitná rodina?</vt:lpstr>
      <vt:lpstr>Problémové situácie</vt:lpstr>
      <vt:lpstr>Čo všetko rieši rodina?</vt:lpstr>
      <vt:lpstr>Čo je to rodinná kríza?</vt:lpstr>
      <vt:lpstr>Aké krízy v rodine poznáme?</vt:lpstr>
      <vt:lpstr>Je to kvôli mne!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Krízy v rodine</dc:title>
  <dc:creator>Valued Acer Customer</dc:creator>
  <cp:lastModifiedBy>marián</cp:lastModifiedBy>
  <cp:revision>11</cp:revision>
  <dcterms:created xsi:type="dcterms:W3CDTF">2016-10-18T18:21:37Z</dcterms:created>
  <dcterms:modified xsi:type="dcterms:W3CDTF">2020-05-16T19:32:50Z</dcterms:modified>
</cp:coreProperties>
</file>