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9" r:id="rId13"/>
    <p:sldId id="280" r:id="rId14"/>
    <p:sldId id="267" r:id="rId15"/>
    <p:sldId id="268" r:id="rId16"/>
    <p:sldId id="269" r:id="rId17"/>
    <p:sldId id="270" r:id="rId18"/>
    <p:sldId id="271" r:id="rId19"/>
    <p:sldId id="272" r:id="rId20"/>
    <p:sldId id="278" r:id="rId21"/>
    <p:sldId id="281" r:id="rId22"/>
    <p:sldId id="285" r:id="rId23"/>
    <p:sldId id="273" r:id="rId24"/>
    <p:sldId id="274" r:id="rId25"/>
    <p:sldId id="284" r:id="rId26"/>
    <p:sldId id="275" r:id="rId27"/>
    <p:sldId id="289" r:id="rId28"/>
    <p:sldId id="276" r:id="rId29"/>
    <p:sldId id="277" r:id="rId30"/>
    <p:sldId id="287" r:id="rId31"/>
    <p:sldId id="288" r:id="rId32"/>
    <p:sldId id="282" r:id="rId33"/>
    <p:sldId id="286" r:id="rId3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5" autoAdjust="0"/>
    <p:restoredTop sz="94660"/>
  </p:normalViewPr>
  <p:slideViewPr>
    <p:cSldViewPr snapToGrid="0">
      <p:cViewPr varScale="1">
        <p:scale>
          <a:sx n="46" d="100"/>
          <a:sy n="46" d="100"/>
        </p:scale>
        <p:origin x="75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9137A-1571-4238-90CD-5270541835D1}" type="datetimeFigureOut">
              <a:rPr lang="pl-PL" smtClean="0"/>
              <a:t>25.02.2019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DCBD9-E2BB-480F-8384-5B254940DE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3273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9137A-1571-4238-90CD-5270541835D1}" type="datetimeFigureOut">
              <a:rPr lang="pl-PL" smtClean="0"/>
              <a:t>25.02.2019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DCBD9-E2BB-480F-8384-5B254940DE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499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9137A-1571-4238-90CD-5270541835D1}" type="datetimeFigureOut">
              <a:rPr lang="pl-PL" smtClean="0"/>
              <a:t>25.02.2019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DCBD9-E2BB-480F-8384-5B254940DE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6963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9137A-1571-4238-90CD-5270541835D1}" type="datetimeFigureOut">
              <a:rPr lang="pl-PL" smtClean="0"/>
              <a:t>25.02.2019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DCBD9-E2BB-480F-8384-5B254940DE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0550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9137A-1571-4238-90CD-5270541835D1}" type="datetimeFigureOut">
              <a:rPr lang="pl-PL" smtClean="0"/>
              <a:t>25.02.2019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DCBD9-E2BB-480F-8384-5B254940DE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1922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9137A-1571-4238-90CD-5270541835D1}" type="datetimeFigureOut">
              <a:rPr lang="pl-PL" smtClean="0"/>
              <a:t>25.02.2019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DCBD9-E2BB-480F-8384-5B254940DE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7601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9137A-1571-4238-90CD-5270541835D1}" type="datetimeFigureOut">
              <a:rPr lang="pl-PL" smtClean="0"/>
              <a:t>25.02.2019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DCBD9-E2BB-480F-8384-5B254940DE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0427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9137A-1571-4238-90CD-5270541835D1}" type="datetimeFigureOut">
              <a:rPr lang="pl-PL" smtClean="0"/>
              <a:t>25.02.2019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DCBD9-E2BB-480F-8384-5B254940DE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4997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9137A-1571-4238-90CD-5270541835D1}" type="datetimeFigureOut">
              <a:rPr lang="pl-PL" smtClean="0"/>
              <a:t>25.02.2019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DCBD9-E2BB-480F-8384-5B254940DE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1843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9137A-1571-4238-90CD-5270541835D1}" type="datetimeFigureOut">
              <a:rPr lang="pl-PL" smtClean="0"/>
              <a:t>25.02.2019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DCBD9-E2BB-480F-8384-5B254940DE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706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9137A-1571-4238-90CD-5270541835D1}" type="datetimeFigureOut">
              <a:rPr lang="pl-PL" smtClean="0"/>
              <a:t>25.02.2019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DCBD9-E2BB-480F-8384-5B254940DE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8711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9137A-1571-4238-90CD-5270541835D1}" type="datetimeFigureOut">
              <a:rPr lang="pl-PL" smtClean="0"/>
              <a:t>25.02.2019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DCBD9-E2BB-480F-8384-5B254940DE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469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dirty="0" smtClean="0"/>
              <a:t>Zależności nieantagonistyczne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275446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91" y="324714"/>
            <a:ext cx="8551968" cy="622155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672" y="583052"/>
            <a:ext cx="5604164" cy="402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6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9440" y="898956"/>
            <a:ext cx="6847944" cy="4351338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/>
              <a:t>Termity i wiciowce (z rodzaju </a:t>
            </a:r>
            <a:r>
              <a:rPr lang="pl-PL" b="1" dirty="0" err="1" smtClean="0"/>
              <a:t>Trichonympha</a:t>
            </a:r>
            <a:r>
              <a:rPr lang="pl-PL" b="1" dirty="0" smtClean="0"/>
              <a:t>)</a:t>
            </a:r>
            <a:endParaRPr lang="pl-PL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491" y="290944"/>
            <a:ext cx="5206387" cy="556736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56" y="1794163"/>
            <a:ext cx="7079864" cy="474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9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6255" y="599497"/>
            <a:ext cx="4384963" cy="59259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 smtClean="0"/>
              <a:t>Mrówki ogrodniczki i grzyby </a:t>
            </a:r>
            <a:r>
              <a:rPr lang="pl-PL" dirty="0" smtClean="0"/>
              <a:t>– mrówki znoszą do mrowiska skrawki liści, na których zakładają hodowle grzybów. Grzyby wykorzystują jako źródło pokarmu celulozę zawartą w liściach i tworzą grzybnię, którą żywią się mrówki. W zamian za pokarm mrówki eliminują inne gatunki grzybów, które zagrażają grzybom hodowanym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218" y="331156"/>
            <a:ext cx="7294419" cy="594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45" y="246052"/>
            <a:ext cx="7980219" cy="611484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618" y="2969964"/>
            <a:ext cx="4578927" cy="35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0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Mutualizm fakultatywny (</a:t>
            </a:r>
            <a:r>
              <a:rPr lang="pl-PL" b="1" dirty="0" err="1" smtClean="0"/>
              <a:t>protokooperacja</a:t>
            </a:r>
            <a:r>
              <a:rPr lang="pl-PL" b="1" dirty="0" smtClean="0"/>
              <a:t>)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Zależność przynosi korzyść obu gatunkom, ale nie jest konieczna do ich przeżycia.</a:t>
            </a:r>
          </a:p>
          <a:p>
            <a:pPr marL="0" indent="0">
              <a:buNone/>
            </a:pPr>
            <a:r>
              <a:rPr lang="pl-PL" dirty="0" smtClean="0"/>
              <a:t>Przykłady:</a:t>
            </a:r>
          </a:p>
          <a:p>
            <a:pPr>
              <a:buFontTx/>
              <a:buChar char="-"/>
            </a:pPr>
            <a:r>
              <a:rPr lang="pl-PL" dirty="0" smtClean="0"/>
              <a:t>zwierzęta roślinożerne sawanny i bąkojady</a:t>
            </a:r>
          </a:p>
          <a:p>
            <a:pPr>
              <a:buFontTx/>
              <a:buChar char="-"/>
            </a:pPr>
            <a:r>
              <a:rPr lang="pl-PL" dirty="0" smtClean="0"/>
              <a:t>zależność między kwiatami i zapylającymi je zwierzętami</a:t>
            </a:r>
          </a:p>
          <a:p>
            <a:pPr>
              <a:buFontTx/>
              <a:buChar char="-"/>
            </a:pPr>
            <a:r>
              <a:rPr lang="pl-PL" dirty="0" smtClean="0"/>
              <a:t>zależność między rakiem pustelnikiem i ukwiałem</a:t>
            </a:r>
          </a:p>
          <a:p>
            <a:pPr>
              <a:buFontTx/>
              <a:buChar char="-"/>
            </a:pPr>
            <a:r>
              <a:rPr lang="pl-PL" dirty="0" smtClean="0"/>
              <a:t>zależność między mrówkami i mszycami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8010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79763" y="53715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/>
              <a:t>Roślinożerne zwierzęta sawanny i bąkojad</a:t>
            </a:r>
            <a:endParaRPr lang="pl-PL" b="1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27" y="1350818"/>
            <a:ext cx="7302552" cy="47923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5112" y="348962"/>
            <a:ext cx="4046087" cy="60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7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200" y="749875"/>
            <a:ext cx="7703702" cy="583796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87034"/>
            <a:ext cx="4513121" cy="451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6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00546" y="64106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/>
              <a:t>Kwiaty i zapylające je zwierzęta</a:t>
            </a:r>
            <a:endParaRPr lang="pl-PL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330" y="1358611"/>
            <a:ext cx="6228232" cy="512531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346" y="207818"/>
            <a:ext cx="5828069" cy="436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8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59081" y="172975"/>
            <a:ext cx="3934690" cy="567254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/>
              <a:t>Rak pustelnik i ukwiał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445" y="740229"/>
            <a:ext cx="9274628" cy="578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0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944097" y="5833195"/>
            <a:ext cx="3287486" cy="879332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/>
              <a:t>Mrówki i mszyce</a:t>
            </a:r>
          </a:p>
          <a:p>
            <a:endParaRPr lang="pl-PL" dirty="0"/>
          </a:p>
        </p:txBody>
      </p:sp>
      <p:pic>
        <p:nvPicPr>
          <p:cNvPr id="2050" name="Picture 2" descr="http://www.stopa.cso.pl/galeria/owady/blonkoskrzydle/duze/0117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535" y="347950"/>
            <a:ext cx="7994073" cy="532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92" y="1108911"/>
            <a:ext cx="3486521" cy="530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0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42109" y="64106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/>
              <a:t>Zależności nieantagonistyczne </a:t>
            </a:r>
            <a:r>
              <a:rPr lang="pl-PL" dirty="0" smtClean="0"/>
              <a:t>– zależność między gatunkami, w której przynajmniej jedna ze stron odnosi korzyść a żadna nie ponosi strat. Są to:</a:t>
            </a:r>
          </a:p>
          <a:p>
            <a:pPr>
              <a:buFontTx/>
              <a:buChar char="-"/>
            </a:pPr>
            <a:r>
              <a:rPr lang="pl-PL" dirty="0" smtClean="0"/>
              <a:t>mutualizm obligatoryjny (symbioza)</a:t>
            </a:r>
          </a:p>
          <a:p>
            <a:pPr>
              <a:buFontTx/>
              <a:buChar char="-"/>
            </a:pPr>
            <a:r>
              <a:rPr lang="pl-PL" dirty="0" err="1" smtClean="0"/>
              <a:t>protokooperacja</a:t>
            </a:r>
            <a:r>
              <a:rPr lang="pl-PL" dirty="0" smtClean="0"/>
              <a:t> (mutualizm fakultatywny)</a:t>
            </a:r>
          </a:p>
          <a:p>
            <a:pPr>
              <a:buFontTx/>
              <a:buChar char="-"/>
            </a:pPr>
            <a:r>
              <a:rPr lang="pl-PL" dirty="0" smtClean="0"/>
              <a:t>komensalizm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5495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580033" y="4975657"/>
            <a:ext cx="3248893" cy="979920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/>
              <a:t>Krokodyl i pijawnik </a:t>
            </a:r>
            <a:endParaRPr lang="pl-PL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90" y="679471"/>
            <a:ext cx="8025245" cy="558218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546" y="281115"/>
            <a:ext cx="4596854" cy="335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1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010315" y="4007474"/>
            <a:ext cx="4897667" cy="26634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/>
              <a:t>Ukwiał </a:t>
            </a:r>
            <a:r>
              <a:rPr lang="pl-PL" dirty="0"/>
              <a:t>wśród swoich parzydełek daje schronienie </a:t>
            </a:r>
            <a:r>
              <a:rPr lang="pl-PL" dirty="0" smtClean="0"/>
              <a:t>błazenkowi. W zamian błazenek </a:t>
            </a:r>
            <a:r>
              <a:rPr lang="pl-PL" dirty="0"/>
              <a:t>odpędza ryby z rodziny </a:t>
            </a:r>
            <a:r>
              <a:rPr lang="pl-PL" dirty="0" err="1"/>
              <a:t>ustnikowatych</a:t>
            </a:r>
            <a:r>
              <a:rPr lang="pl-PL" dirty="0"/>
              <a:t>, które mogą wyrządzić krzywdę temu konkretnemu koralowcowi.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81" y="1122219"/>
            <a:ext cx="6643255" cy="4526472"/>
          </a:xfrm>
          <a:prstGeom prst="rect">
            <a:avLst/>
          </a:prstGeom>
        </p:spPr>
      </p:pic>
      <p:sp>
        <p:nvSpPr>
          <p:cNvPr id="6" name="Symbol zastępczy zawartości 2"/>
          <p:cNvSpPr txBox="1">
            <a:spLocks/>
          </p:cNvSpPr>
          <p:nvPr/>
        </p:nvSpPr>
        <p:spPr>
          <a:xfrm>
            <a:off x="2058962" y="387844"/>
            <a:ext cx="3248976" cy="734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b="1" dirty="0" smtClean="0"/>
              <a:t>Błazenek i ukwiał</a:t>
            </a:r>
            <a:endParaRPr lang="pl-PL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315" y="387844"/>
            <a:ext cx="4999024" cy="345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53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522894" y="368760"/>
            <a:ext cx="5669106" cy="2840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Miodowód doprowadza </a:t>
            </a:r>
            <a:r>
              <a:rPr lang="pl-PL" dirty="0" err="1"/>
              <a:t>ratela</a:t>
            </a:r>
            <a:r>
              <a:rPr lang="pl-PL" dirty="0"/>
              <a:t> do gniazda pszczół, które ten rozbija, by wyjeść miód. Natomiast miodowód, który sam z gniazdem nie poradziłby sobie wyjada później pozostawione larwy i wosk. </a:t>
            </a:r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969819" y="5280674"/>
            <a:ext cx="4772891" cy="730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b="1" dirty="0" smtClean="0"/>
              <a:t>Miodożer (</a:t>
            </a:r>
            <a:r>
              <a:rPr lang="pl-PL" b="1" dirty="0" err="1" smtClean="0"/>
              <a:t>ratel</a:t>
            </a:r>
            <a:r>
              <a:rPr lang="pl-PL" b="1" dirty="0" smtClean="0"/>
              <a:t>) i miodowód</a:t>
            </a:r>
            <a:endParaRPr lang="pl-PL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967" y="2885606"/>
            <a:ext cx="4304433" cy="383812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88" y="288289"/>
            <a:ext cx="6004176" cy="450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1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Komensalizm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Zależność przynosi korzyść jednemu gatunkowi a drugiemu jest obojętna (gatunek ten nie odnosi ani korzyści ani strat)</a:t>
            </a:r>
          </a:p>
          <a:p>
            <a:pPr marL="0" indent="0">
              <a:buNone/>
            </a:pPr>
            <a:r>
              <a:rPr lang="pl-PL" dirty="0" smtClean="0"/>
              <a:t>Przykłady;</a:t>
            </a:r>
          </a:p>
          <a:p>
            <a:pPr>
              <a:buFontTx/>
              <a:buChar char="-"/>
            </a:pPr>
            <a:r>
              <a:rPr lang="pl-PL" dirty="0" smtClean="0"/>
              <a:t>drapieżnik sawanny np. lew i padlinożerca np. sęp, hiena</a:t>
            </a:r>
          </a:p>
          <a:p>
            <a:pPr>
              <a:buFontTx/>
              <a:buChar char="-"/>
            </a:pPr>
            <a:r>
              <a:rPr lang="pl-PL" dirty="0" smtClean="0"/>
              <a:t>rekin i podnawka</a:t>
            </a:r>
          </a:p>
          <a:p>
            <a:pPr>
              <a:buFontTx/>
              <a:buChar char="-"/>
            </a:pPr>
            <a:r>
              <a:rPr lang="pl-PL" dirty="0" smtClean="0"/>
              <a:t>drzewa i epifity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597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81595" y="406248"/>
            <a:ext cx="6217228" cy="688975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/>
              <a:t>Drapieżnik i padlinożerca</a:t>
            </a:r>
            <a:endParaRPr lang="pl-PL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1095223"/>
            <a:ext cx="7029449" cy="466755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7877" y="225424"/>
            <a:ext cx="4298372" cy="643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7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60" y="2082699"/>
            <a:ext cx="11626080" cy="443827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334" y="214809"/>
            <a:ext cx="3712786" cy="4932091"/>
          </a:xfrm>
          <a:prstGeom prst="rect">
            <a:avLst/>
          </a:prstGeom>
        </p:spPr>
      </p:pic>
      <p:sp>
        <p:nvSpPr>
          <p:cNvPr id="6" name="Symbol zastępczy zawartości 2"/>
          <p:cNvSpPr txBox="1">
            <a:spLocks/>
          </p:cNvSpPr>
          <p:nvPr/>
        </p:nvSpPr>
        <p:spPr>
          <a:xfrm>
            <a:off x="853169" y="856221"/>
            <a:ext cx="6556956" cy="585066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b="1" dirty="0" smtClean="0"/>
              <a:t>Ryba </a:t>
            </a:r>
            <a:r>
              <a:rPr lang="pl-PL" b="1" dirty="0" err="1" smtClean="0"/>
              <a:t>remora</a:t>
            </a:r>
            <a:r>
              <a:rPr lang="pl-PL" b="1" dirty="0" smtClean="0"/>
              <a:t> (podnawka) i rekin, płaszczka, żółw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403230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790" y="184977"/>
            <a:ext cx="4864491" cy="648598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55" y="581889"/>
            <a:ext cx="6699855" cy="503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2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83150" y="4736667"/>
            <a:ext cx="3027218" cy="751321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/>
              <a:t>Ryba pilot i rekin</a:t>
            </a:r>
            <a:endParaRPr lang="pl-PL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340" y="353291"/>
            <a:ext cx="8917783" cy="594518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77" y="187036"/>
            <a:ext cx="5430326" cy="286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52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73382" y="1015133"/>
            <a:ext cx="3754581" cy="792886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/>
              <a:t>Epifity i drzewa</a:t>
            </a:r>
            <a:endParaRPr lang="pl-PL" b="1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088" y="230187"/>
            <a:ext cx="6817462" cy="453361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51" y="2045123"/>
            <a:ext cx="7108968" cy="437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5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89008" y="22542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/>
              <a:t>Zjawisko </a:t>
            </a:r>
            <a:r>
              <a:rPr lang="pl-PL" b="1" dirty="0" err="1" smtClean="0"/>
              <a:t>forezji</a:t>
            </a:r>
            <a:r>
              <a:rPr lang="pl-PL" b="1" dirty="0" smtClean="0"/>
              <a:t> np. mucha i zaleszczotek</a:t>
            </a:r>
            <a:endParaRPr lang="pl-PL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458" y="792702"/>
            <a:ext cx="5945819" cy="568156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30" y="792702"/>
            <a:ext cx="5493705" cy="361780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008" y="3716119"/>
            <a:ext cx="4281243" cy="285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8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Mutualizm obligatoryjny (symbioza)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Osobniki odnoszą wzajemne korzyści i są od siebie tak uzależnione, że nie mogą prowadzić samodzielnego życia.</a:t>
            </a:r>
          </a:p>
          <a:p>
            <a:pPr marL="0" indent="0">
              <a:buNone/>
            </a:pPr>
            <a:r>
              <a:rPr lang="pl-PL" dirty="0" smtClean="0"/>
              <a:t>Przykłady:</a:t>
            </a:r>
          </a:p>
          <a:p>
            <a:pPr>
              <a:buFontTx/>
              <a:buChar char="-"/>
            </a:pPr>
            <a:r>
              <a:rPr lang="pl-PL" dirty="0" smtClean="0"/>
              <a:t>porosty,</a:t>
            </a:r>
          </a:p>
          <a:p>
            <a:pPr>
              <a:buFontTx/>
              <a:buChar char="-"/>
            </a:pPr>
            <a:r>
              <a:rPr lang="pl-PL" dirty="0" smtClean="0"/>
              <a:t>mikoryza,</a:t>
            </a:r>
          </a:p>
          <a:p>
            <a:pPr>
              <a:buFontTx/>
              <a:buChar char="-"/>
            </a:pPr>
            <a:r>
              <a:rPr lang="pl-PL" dirty="0" smtClean="0"/>
              <a:t>symbioza roślin motylkowych z bakteriami z rodzaju </a:t>
            </a:r>
            <a:r>
              <a:rPr lang="pl-PL" dirty="0" err="1" smtClean="0"/>
              <a:t>Rhizobium</a:t>
            </a:r>
            <a:r>
              <a:rPr lang="pl-PL" dirty="0" smtClean="0"/>
              <a:t>,</a:t>
            </a:r>
          </a:p>
          <a:p>
            <a:pPr>
              <a:buFontTx/>
              <a:buChar char="-"/>
            </a:pPr>
            <a:r>
              <a:rPr lang="pl-PL" dirty="0" smtClean="0"/>
              <a:t>symbioza między termitami i wiciowcami,</a:t>
            </a:r>
          </a:p>
          <a:p>
            <a:pPr>
              <a:buFontTx/>
              <a:buChar char="-"/>
            </a:pPr>
            <a:r>
              <a:rPr lang="pl-PL" dirty="0" smtClean="0"/>
              <a:t>symbioza między przeżuwaczami i symbiotycznymi mikroorganizmami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8137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663" y="261938"/>
            <a:ext cx="9131445" cy="601291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21" y="540327"/>
            <a:ext cx="4018278" cy="604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99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6256" y="516369"/>
            <a:ext cx="2743200" cy="378546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l-PL" b="1" dirty="0"/>
              <a:t>Roztocze </a:t>
            </a:r>
            <a:endParaRPr lang="pl-PL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pl-PL" b="1" dirty="0" smtClean="0"/>
              <a:t>na </a:t>
            </a:r>
            <a:r>
              <a:rPr lang="pl-PL" b="1" dirty="0"/>
              <a:t>odwłoku swego przewoźnika - samicy ziemiórki </a:t>
            </a:r>
            <a:endParaRPr lang="pl-PL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pl-PL" b="1" dirty="0" smtClean="0"/>
              <a:t>(muchówka)</a:t>
            </a:r>
            <a:endParaRPr lang="pl-PL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456" y="207818"/>
            <a:ext cx="9157854" cy="639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873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76614" y="620280"/>
            <a:ext cx="3269457" cy="965198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/>
              <a:t>Różanka i małże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72" y="1585478"/>
            <a:ext cx="6179343" cy="494347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727" y="279156"/>
            <a:ext cx="6781800" cy="562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5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600" y="777731"/>
            <a:ext cx="4710546" cy="834448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/>
              <a:t>Żuk gnojowy i ssak kopytny</a:t>
            </a:r>
            <a:endParaRPr lang="pl-PL" b="1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65" y="2140527"/>
            <a:ext cx="5955726" cy="4466794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573" y="249382"/>
            <a:ext cx="6735264" cy="485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65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34291" y="4540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/>
              <a:t>Porosty</a:t>
            </a:r>
            <a:r>
              <a:rPr lang="pl-PL" dirty="0" smtClean="0"/>
              <a:t>: symbioza między glonami (sinice, zielenice) i grzybami (workowcami, podstawczakami)</a:t>
            </a:r>
            <a:endParaRPr lang="pl-PL" dirty="0"/>
          </a:p>
        </p:txBody>
      </p:sp>
      <p:pic>
        <p:nvPicPr>
          <p:cNvPr id="1028" name="Picture 4" descr="http://terazwiedza.pl/lms/wp-content/uploads/2013/08/GNB_III_L02_slider3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371600"/>
            <a:ext cx="9164782" cy="515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35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091" y="685800"/>
            <a:ext cx="7721600" cy="57912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" y="229821"/>
            <a:ext cx="4965634" cy="496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0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28" y="270022"/>
            <a:ext cx="7108089" cy="554430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429" y="1231705"/>
            <a:ext cx="5372335" cy="537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7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86" y="534698"/>
            <a:ext cx="7581900" cy="570547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826" y="274681"/>
            <a:ext cx="6787849" cy="494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600" y="516369"/>
            <a:ext cx="11339946" cy="4351338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/>
              <a:t>Symbioza między roślinami motylkowymi i bakteriami z rodzaju </a:t>
            </a:r>
            <a:r>
              <a:rPr lang="pl-PL" b="1" dirty="0" err="1" smtClean="0"/>
              <a:t>Rhizobium</a:t>
            </a:r>
            <a:endParaRPr lang="pl-PL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829" y="1091043"/>
            <a:ext cx="6191250" cy="54102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45" y="1091043"/>
            <a:ext cx="4901040" cy="5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2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51637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/>
              <a:t>Mikoryza</a:t>
            </a:r>
            <a:endParaRPr lang="pl-PL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935181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1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379</Words>
  <Application>Microsoft Office PowerPoint</Application>
  <PresentationFormat>Panoramiczny</PresentationFormat>
  <Paragraphs>50</Paragraphs>
  <Slides>33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Motyw pakietu Office</vt:lpstr>
      <vt:lpstr>Zależności nieantagonistyczne</vt:lpstr>
      <vt:lpstr>Prezentacja programu PowerPoint</vt:lpstr>
      <vt:lpstr>Mutualizm obligatoryjny (symbioza)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Mutualizm fakultatywny (protokooperacja)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Komensalizm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Zależności nieantagonistyczne</dc:title>
  <dc:creator>Joanna</dc:creator>
  <cp:lastModifiedBy>Windows User</cp:lastModifiedBy>
  <cp:revision>38</cp:revision>
  <dcterms:created xsi:type="dcterms:W3CDTF">2015-01-13T19:40:20Z</dcterms:created>
  <dcterms:modified xsi:type="dcterms:W3CDTF">2019-02-25T20:54:17Z</dcterms:modified>
</cp:coreProperties>
</file>